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Glacial Indifference" panose="020B0604020202020204" charset="0"/>
      <p:regular r:id="rId17"/>
    </p:embeddedFont>
    <p:embeddedFont>
      <p:font typeface="Calibri" panose="020F0502020204030204" pitchFamily="34" charset="0"/>
      <p:regular r:id="rId18"/>
      <p:bold r:id="rId19"/>
      <p:italic r:id="rId20"/>
      <p:boldItalic r:id="rId21"/>
    </p:embeddedFont>
    <p:embeddedFont>
      <p:font typeface="TT Berlinerins" panose="020B0604020202020204" charset="0"/>
      <p:regular r:id="rId22"/>
    </p:embeddedFont>
    <p:embeddedFont>
      <p:font typeface="Open Sans Bold" panose="020B0604020202020204" charset="0"/>
      <p:regular r:id="rId23"/>
    </p:embeddedFont>
    <p:embeddedFont>
      <p:font typeface="Arimo" panose="020B0604020202020204" charset="0"/>
      <p:regular r:id="rId24"/>
    </p:embeddedFont>
    <p:embeddedFont>
      <p:font typeface="Arimo Bold" panose="020B0604020202020204" charset="0"/>
      <p:regular r:id="rId25"/>
    </p:embeddedFont>
    <p:embeddedFont>
      <p:font typeface="HK Grotesk"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24.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414136"/>
            <a:chOff x="0" y="0"/>
            <a:chExt cx="4816593" cy="2742818"/>
          </a:xfrm>
        </p:grpSpPr>
        <p:sp>
          <p:nvSpPr>
            <p:cNvPr id="3" name="Freeform 3"/>
            <p:cNvSpPr/>
            <p:nvPr/>
          </p:nvSpPr>
          <p:spPr>
            <a:xfrm>
              <a:off x="0" y="0"/>
              <a:ext cx="4816592" cy="2742818"/>
            </a:xfrm>
            <a:custGeom>
              <a:avLst/>
              <a:gdLst/>
              <a:ahLst/>
              <a:cxnLst/>
              <a:rect l="l" t="t" r="r" b="b"/>
              <a:pathLst>
                <a:path w="4816592" h="2742818">
                  <a:moveTo>
                    <a:pt x="0" y="0"/>
                  </a:moveTo>
                  <a:lnTo>
                    <a:pt x="4816592" y="0"/>
                  </a:lnTo>
                  <a:lnTo>
                    <a:pt x="4816592" y="2742818"/>
                  </a:lnTo>
                  <a:lnTo>
                    <a:pt x="0" y="2742818"/>
                  </a:lnTo>
                  <a:close/>
                </a:path>
              </a:pathLst>
            </a:custGeom>
            <a:solidFill>
              <a:srgbClr val="366994">
                <a:alpha val="62745"/>
              </a:srgbClr>
            </a:solidFill>
          </p:spPr>
        </p:sp>
        <p:sp>
          <p:nvSpPr>
            <p:cNvPr id="4" name="TextBox 4"/>
            <p:cNvSpPr txBox="1"/>
            <p:nvPr/>
          </p:nvSpPr>
          <p:spPr>
            <a:xfrm>
              <a:off x="0" y="-38100"/>
              <a:ext cx="4816593" cy="27809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789727" y="2526801"/>
            <a:ext cx="4101797" cy="4101797"/>
            <a:chOff x="0" y="0"/>
            <a:chExt cx="13716000" cy="13716000"/>
          </a:xfrm>
        </p:grpSpPr>
        <p:sp>
          <p:nvSpPr>
            <p:cNvPr id="6" name="Freeform 6"/>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
              <a:stretch>
                <a:fillRect l="-28989" r="-28989"/>
              </a:stretch>
            </a:blipFill>
          </p:spPr>
        </p:sp>
      </p:grpSp>
      <p:sp>
        <p:nvSpPr>
          <p:cNvPr id="7" name="TextBox 7"/>
          <p:cNvSpPr txBox="1"/>
          <p:nvPr/>
        </p:nvSpPr>
        <p:spPr>
          <a:xfrm>
            <a:off x="2187404" y="594553"/>
            <a:ext cx="13306444" cy="1932248"/>
          </a:xfrm>
          <a:prstGeom prst="rect">
            <a:avLst/>
          </a:prstGeom>
        </p:spPr>
        <p:txBody>
          <a:bodyPr lIns="0" tIns="0" rIns="0" bIns="0" rtlCol="0" anchor="t">
            <a:spAutoFit/>
          </a:bodyPr>
          <a:lstStyle/>
          <a:p>
            <a:pPr algn="ctr">
              <a:lnSpc>
                <a:spcPts val="7630"/>
              </a:lnSpc>
            </a:pPr>
            <a:r>
              <a:rPr lang="en-US" sz="8872" spc="328">
                <a:solidFill>
                  <a:srgbClr val="FFFFFF"/>
                </a:solidFill>
                <a:latin typeface="TT Berlinerins"/>
                <a:ea typeface="TT Berlinerins"/>
                <a:cs typeface="TT Berlinerins"/>
                <a:sym typeface="TT Berlinerins"/>
              </a:rPr>
              <a:t>UNIVERSITE IBA DER THIAM</a:t>
            </a:r>
          </a:p>
          <a:p>
            <a:pPr marL="0" lvl="0" indent="0" algn="ctr">
              <a:lnSpc>
                <a:spcPts val="7114"/>
              </a:lnSpc>
            </a:pPr>
            <a:r>
              <a:rPr lang="en-US" sz="8272" spc="306">
                <a:solidFill>
                  <a:srgbClr val="FFFFFF"/>
                </a:solidFill>
                <a:latin typeface="TT Berlinerins"/>
                <a:ea typeface="TT Berlinerins"/>
                <a:cs typeface="TT Berlinerins"/>
                <a:sym typeface="TT Berlinerins"/>
              </a:rPr>
              <a:t> DE THIES</a:t>
            </a:r>
          </a:p>
        </p:txBody>
      </p:sp>
      <p:sp>
        <p:nvSpPr>
          <p:cNvPr id="8" name="TextBox 8"/>
          <p:cNvSpPr txBox="1"/>
          <p:nvPr/>
        </p:nvSpPr>
        <p:spPr>
          <a:xfrm>
            <a:off x="2187404" y="6997674"/>
            <a:ext cx="13306444" cy="2035240"/>
          </a:xfrm>
          <a:prstGeom prst="rect">
            <a:avLst/>
          </a:prstGeom>
        </p:spPr>
        <p:txBody>
          <a:bodyPr lIns="0" tIns="0" rIns="0" bIns="0" rtlCol="0" anchor="t">
            <a:spAutoFit/>
          </a:bodyPr>
          <a:lstStyle/>
          <a:p>
            <a:pPr marL="0" lvl="0" indent="0" algn="ctr">
              <a:lnSpc>
                <a:spcPts val="7716"/>
              </a:lnSpc>
            </a:pPr>
            <a:r>
              <a:rPr lang="en-US" sz="8972" spc="331">
                <a:solidFill>
                  <a:srgbClr val="FFFFFF"/>
                </a:solidFill>
                <a:latin typeface="TT Berlinerins"/>
                <a:ea typeface="TT Berlinerins"/>
                <a:cs typeface="TT Berlinerins"/>
                <a:sym typeface="TT Berlinerins"/>
              </a:rPr>
              <a:t>MASTER SCIENCE DES DONNEES ET APPLICATIONS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grpSp>
        <p:nvGrpSpPr>
          <p:cNvPr id="2" name="Group 2"/>
          <p:cNvGrpSpPr/>
          <p:nvPr/>
        </p:nvGrpSpPr>
        <p:grpSpPr>
          <a:xfrm>
            <a:off x="10112991" y="2223821"/>
            <a:ext cx="634534" cy="634534"/>
            <a:chOff x="0" y="0"/>
            <a:chExt cx="846045" cy="846045"/>
          </a:xfrm>
        </p:grpSpPr>
        <p:grpSp>
          <p:nvGrpSpPr>
            <p:cNvPr id="3" name="Group 3"/>
            <p:cNvGrpSpPr/>
            <p:nvPr/>
          </p:nvGrpSpPr>
          <p:grpSpPr>
            <a:xfrm rot="-10800000">
              <a:off x="0" y="0"/>
              <a:ext cx="846045" cy="84604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rot="-10800000">
              <a:off x="310542" y="310542"/>
              <a:ext cx="224962" cy="22496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7" name="Group 7"/>
          <p:cNvGrpSpPr/>
          <p:nvPr/>
        </p:nvGrpSpPr>
        <p:grpSpPr>
          <a:xfrm>
            <a:off x="10185888" y="4625179"/>
            <a:ext cx="634534" cy="634534"/>
            <a:chOff x="0" y="0"/>
            <a:chExt cx="846045" cy="846045"/>
          </a:xfrm>
        </p:grpSpPr>
        <p:grpSp>
          <p:nvGrpSpPr>
            <p:cNvPr id="8" name="Group 8"/>
            <p:cNvGrpSpPr/>
            <p:nvPr/>
          </p:nvGrpSpPr>
          <p:grpSpPr>
            <a:xfrm rot="-10800000">
              <a:off x="0" y="0"/>
              <a:ext cx="846045" cy="84604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0" name="Group 10"/>
            <p:cNvGrpSpPr/>
            <p:nvPr/>
          </p:nvGrpSpPr>
          <p:grpSpPr>
            <a:xfrm rot="-10800000">
              <a:off x="310542" y="310542"/>
              <a:ext cx="224962" cy="22496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12" name="Group 12"/>
          <p:cNvGrpSpPr/>
          <p:nvPr/>
        </p:nvGrpSpPr>
        <p:grpSpPr>
          <a:xfrm>
            <a:off x="10185888" y="7883182"/>
            <a:ext cx="634534" cy="634534"/>
            <a:chOff x="0" y="0"/>
            <a:chExt cx="846045" cy="846045"/>
          </a:xfrm>
        </p:grpSpPr>
        <p:grpSp>
          <p:nvGrpSpPr>
            <p:cNvPr id="13" name="Group 13"/>
            <p:cNvGrpSpPr/>
            <p:nvPr/>
          </p:nvGrpSpPr>
          <p:grpSpPr>
            <a:xfrm rot="-10800000">
              <a:off x="0" y="0"/>
              <a:ext cx="846045" cy="846045"/>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5" name="Group 15"/>
            <p:cNvGrpSpPr/>
            <p:nvPr/>
          </p:nvGrpSpPr>
          <p:grpSpPr>
            <a:xfrm rot="-10800000">
              <a:off x="310542" y="310542"/>
              <a:ext cx="224962" cy="224962"/>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17" name="Group 17"/>
          <p:cNvGrpSpPr/>
          <p:nvPr/>
        </p:nvGrpSpPr>
        <p:grpSpPr>
          <a:xfrm>
            <a:off x="0" y="0"/>
            <a:ext cx="9144000" cy="10287000"/>
            <a:chOff x="0" y="0"/>
            <a:chExt cx="12192000" cy="13716000"/>
          </a:xfrm>
        </p:grpSpPr>
        <p:pic>
          <p:nvPicPr>
            <p:cNvPr id="18" name="Picture 18"/>
            <p:cNvPicPr>
              <a:picLocks noChangeAspect="1"/>
            </p:cNvPicPr>
            <p:nvPr/>
          </p:nvPicPr>
          <p:blipFill>
            <a:blip r:embed="rId2"/>
            <a:srcRect l="25000" r="25000"/>
            <a:stretch>
              <a:fillRect/>
            </a:stretch>
          </p:blipFill>
          <p:spPr>
            <a:xfrm>
              <a:off x="0" y="0"/>
              <a:ext cx="12192000" cy="13716000"/>
            </a:xfrm>
            <a:prstGeom prst="rect">
              <a:avLst/>
            </a:prstGeom>
          </p:spPr>
        </p:pic>
      </p:grpSp>
      <p:grpSp>
        <p:nvGrpSpPr>
          <p:cNvPr id="19" name="Group 19"/>
          <p:cNvGrpSpPr/>
          <p:nvPr/>
        </p:nvGrpSpPr>
        <p:grpSpPr>
          <a:xfrm>
            <a:off x="-11255465" y="52645"/>
            <a:ext cx="18288000" cy="10414136"/>
            <a:chOff x="0" y="0"/>
            <a:chExt cx="4816593" cy="2742818"/>
          </a:xfrm>
        </p:grpSpPr>
        <p:sp>
          <p:nvSpPr>
            <p:cNvPr id="20" name="Freeform 20"/>
            <p:cNvSpPr/>
            <p:nvPr/>
          </p:nvSpPr>
          <p:spPr>
            <a:xfrm>
              <a:off x="0" y="0"/>
              <a:ext cx="4816592" cy="2742818"/>
            </a:xfrm>
            <a:custGeom>
              <a:avLst/>
              <a:gdLst/>
              <a:ahLst/>
              <a:cxnLst/>
              <a:rect l="l" t="t" r="r" b="b"/>
              <a:pathLst>
                <a:path w="4816592" h="2742818">
                  <a:moveTo>
                    <a:pt x="0" y="0"/>
                  </a:moveTo>
                  <a:lnTo>
                    <a:pt x="4816592" y="0"/>
                  </a:lnTo>
                  <a:lnTo>
                    <a:pt x="4816592" y="2742818"/>
                  </a:lnTo>
                  <a:lnTo>
                    <a:pt x="0" y="2742818"/>
                  </a:lnTo>
                  <a:close/>
                </a:path>
              </a:pathLst>
            </a:custGeom>
            <a:solidFill>
              <a:srgbClr val="366994">
                <a:alpha val="62745"/>
              </a:srgbClr>
            </a:solidFill>
          </p:spPr>
        </p:sp>
        <p:sp>
          <p:nvSpPr>
            <p:cNvPr id="21" name="TextBox 21"/>
            <p:cNvSpPr txBox="1"/>
            <p:nvPr/>
          </p:nvSpPr>
          <p:spPr>
            <a:xfrm>
              <a:off x="0" y="-38100"/>
              <a:ext cx="4816593" cy="2780918"/>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6048774" y="1691147"/>
            <a:ext cx="1729430" cy="987347"/>
          </a:xfrm>
          <a:custGeom>
            <a:avLst/>
            <a:gdLst/>
            <a:ahLst/>
            <a:cxnLst/>
            <a:rect l="l" t="t" r="r" b="b"/>
            <a:pathLst>
              <a:path w="1729430" h="987347">
                <a:moveTo>
                  <a:pt x="0" y="0"/>
                </a:moveTo>
                <a:lnTo>
                  <a:pt x="1729430" y="0"/>
                </a:lnTo>
                <a:lnTo>
                  <a:pt x="1729430" y="987347"/>
                </a:lnTo>
                <a:lnTo>
                  <a:pt x="0" y="98734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pic>
        <p:nvPicPr>
          <p:cNvPr id="23" name="Picture 23"/>
          <p:cNvPicPr>
            <a:picLocks noChangeAspect="1"/>
          </p:cNvPicPr>
          <p:nvPr/>
        </p:nvPicPr>
        <p:blipFill>
          <a:blip r:embed="rId5"/>
          <a:srcRect/>
          <a:stretch>
            <a:fillRect/>
          </a:stretch>
        </p:blipFill>
        <p:spPr>
          <a:xfrm>
            <a:off x="1233536" y="5562607"/>
            <a:ext cx="4643403" cy="4724393"/>
          </a:xfrm>
          <a:prstGeom prst="rect">
            <a:avLst/>
          </a:prstGeom>
        </p:spPr>
      </p:pic>
      <p:sp>
        <p:nvSpPr>
          <p:cNvPr id="24" name="TextBox 24"/>
          <p:cNvSpPr txBox="1"/>
          <p:nvPr/>
        </p:nvSpPr>
        <p:spPr>
          <a:xfrm>
            <a:off x="391884" y="777085"/>
            <a:ext cx="7060223" cy="4940935"/>
          </a:xfrm>
          <a:prstGeom prst="rect">
            <a:avLst/>
          </a:prstGeom>
        </p:spPr>
        <p:txBody>
          <a:bodyPr lIns="0" tIns="0" rIns="0" bIns="0" rtlCol="0" anchor="t">
            <a:spAutoFit/>
          </a:bodyPr>
          <a:lstStyle/>
          <a:p>
            <a:pPr marL="0" lvl="0" indent="0" algn="l">
              <a:lnSpc>
                <a:spcPts val="9679"/>
              </a:lnSpc>
            </a:pPr>
            <a:r>
              <a:rPr lang="en-US" sz="8799" spc="325">
                <a:solidFill>
                  <a:srgbClr val="FFFFFF"/>
                </a:solidFill>
                <a:latin typeface="TT Berlinerins"/>
                <a:ea typeface="TT Berlinerins"/>
                <a:cs typeface="TT Berlinerins"/>
                <a:sym typeface="TT Berlinerins"/>
              </a:rPr>
              <a:t>Les technologies de developpement</a:t>
            </a:r>
          </a:p>
        </p:txBody>
      </p:sp>
      <p:sp>
        <p:nvSpPr>
          <p:cNvPr id="25" name="TextBox 25"/>
          <p:cNvSpPr txBox="1"/>
          <p:nvPr/>
        </p:nvSpPr>
        <p:spPr>
          <a:xfrm>
            <a:off x="11447478" y="1914866"/>
            <a:ext cx="5529595" cy="1801253"/>
          </a:xfrm>
          <a:prstGeom prst="rect">
            <a:avLst/>
          </a:prstGeom>
        </p:spPr>
        <p:txBody>
          <a:bodyPr lIns="0" tIns="0" rIns="0" bIns="0" rtlCol="0" anchor="t">
            <a:spAutoFit/>
          </a:bodyPr>
          <a:lstStyle/>
          <a:p>
            <a:pPr algn="l">
              <a:lnSpc>
                <a:spcPts val="4735"/>
              </a:lnSpc>
            </a:pPr>
            <a:r>
              <a:rPr lang="en-US" sz="3382" b="1" spc="125">
                <a:solidFill>
                  <a:srgbClr val="FFFFFF"/>
                </a:solidFill>
                <a:latin typeface="Arimo Bold"/>
                <a:ea typeface="Arimo Bold"/>
                <a:cs typeface="Arimo Bold"/>
                <a:sym typeface="Arimo Bold"/>
              </a:rPr>
              <a:t>MySQL : Base de données relationnelle</a:t>
            </a:r>
          </a:p>
          <a:p>
            <a:pPr marL="0" lvl="0" indent="0" algn="l">
              <a:lnSpc>
                <a:spcPts val="4735"/>
              </a:lnSpc>
            </a:pPr>
            <a:endParaRPr lang="en-US" sz="3382" b="1" spc="125">
              <a:solidFill>
                <a:srgbClr val="FFFFFF"/>
              </a:solidFill>
              <a:latin typeface="Arimo Bold"/>
              <a:ea typeface="Arimo Bold"/>
              <a:cs typeface="Arimo Bold"/>
              <a:sym typeface="Arimo Bold"/>
            </a:endParaRPr>
          </a:p>
        </p:txBody>
      </p:sp>
      <p:sp>
        <p:nvSpPr>
          <p:cNvPr id="26" name="TextBox 26"/>
          <p:cNvSpPr txBox="1"/>
          <p:nvPr/>
        </p:nvSpPr>
        <p:spPr>
          <a:xfrm>
            <a:off x="11447478" y="4474289"/>
            <a:ext cx="5529595" cy="2401736"/>
          </a:xfrm>
          <a:prstGeom prst="rect">
            <a:avLst/>
          </a:prstGeom>
        </p:spPr>
        <p:txBody>
          <a:bodyPr lIns="0" tIns="0" rIns="0" bIns="0" rtlCol="0" anchor="t">
            <a:spAutoFit/>
          </a:bodyPr>
          <a:lstStyle/>
          <a:p>
            <a:pPr algn="l">
              <a:lnSpc>
                <a:spcPts val="4735"/>
              </a:lnSpc>
            </a:pPr>
            <a:r>
              <a:rPr lang="en-US" sz="3382" b="1" spc="125">
                <a:solidFill>
                  <a:srgbClr val="FFFFFF"/>
                </a:solidFill>
                <a:latin typeface="Arimo Bold"/>
                <a:ea typeface="Arimo Bold"/>
                <a:cs typeface="Arimo Bold"/>
                <a:sym typeface="Arimo Bold"/>
              </a:rPr>
              <a:t>Jinja2 : Moteur de template pour le rendu des pages HTML</a:t>
            </a:r>
          </a:p>
          <a:p>
            <a:pPr marL="0" lvl="0" indent="0" algn="l">
              <a:lnSpc>
                <a:spcPts val="4735"/>
              </a:lnSpc>
            </a:pPr>
            <a:endParaRPr lang="en-US" sz="3382" b="1" spc="125">
              <a:solidFill>
                <a:srgbClr val="FFFFFF"/>
              </a:solidFill>
              <a:latin typeface="Arimo Bold"/>
              <a:ea typeface="Arimo Bold"/>
              <a:cs typeface="Arimo Bold"/>
              <a:sym typeface="Arimo Bold"/>
            </a:endParaRPr>
          </a:p>
        </p:txBody>
      </p:sp>
      <p:sp>
        <p:nvSpPr>
          <p:cNvPr id="27" name="TextBox 27"/>
          <p:cNvSpPr txBox="1"/>
          <p:nvPr/>
        </p:nvSpPr>
        <p:spPr>
          <a:xfrm>
            <a:off x="11447478" y="7797457"/>
            <a:ext cx="5529595" cy="1801253"/>
          </a:xfrm>
          <a:prstGeom prst="rect">
            <a:avLst/>
          </a:prstGeom>
        </p:spPr>
        <p:txBody>
          <a:bodyPr lIns="0" tIns="0" rIns="0" bIns="0" rtlCol="0" anchor="t">
            <a:spAutoFit/>
          </a:bodyPr>
          <a:lstStyle/>
          <a:p>
            <a:pPr algn="l">
              <a:lnSpc>
                <a:spcPts val="4735"/>
              </a:lnSpc>
            </a:pPr>
            <a:r>
              <a:rPr lang="en-US" sz="3382" b="1" spc="125">
                <a:solidFill>
                  <a:srgbClr val="FFFFFF"/>
                </a:solidFill>
                <a:latin typeface="Arimo Bold"/>
                <a:ea typeface="Arimo Bold"/>
                <a:cs typeface="Arimo Bold"/>
                <a:sym typeface="Arimo Bold"/>
              </a:rPr>
              <a:t>HTML/CSS : Pour l'interface utilisateur</a:t>
            </a:r>
          </a:p>
          <a:p>
            <a:pPr marL="0" lvl="0" indent="0" algn="l">
              <a:lnSpc>
                <a:spcPts val="4735"/>
              </a:lnSpc>
            </a:pPr>
            <a:endParaRPr lang="en-US" sz="3382" b="1" spc="125">
              <a:solidFill>
                <a:srgbClr val="FFFFFF"/>
              </a:solidFill>
              <a:latin typeface="Arimo Bold"/>
              <a:ea typeface="Arimo Bold"/>
              <a:cs typeface="Arimo Bold"/>
              <a:sym typeface="Arimo Bold"/>
            </a:endParaRP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sp>
        <p:nvSpPr>
          <p:cNvPr id="2" name="Freeform 2"/>
          <p:cNvSpPr/>
          <p:nvPr/>
        </p:nvSpPr>
        <p:spPr>
          <a:xfrm>
            <a:off x="13159565" y="352990"/>
            <a:ext cx="2347862" cy="3640096"/>
          </a:xfrm>
          <a:custGeom>
            <a:avLst/>
            <a:gdLst/>
            <a:ahLst/>
            <a:cxnLst/>
            <a:rect l="l" t="t" r="r" b="b"/>
            <a:pathLst>
              <a:path w="2347862" h="3640096">
                <a:moveTo>
                  <a:pt x="0" y="0"/>
                </a:moveTo>
                <a:lnTo>
                  <a:pt x="2347863" y="0"/>
                </a:lnTo>
                <a:lnTo>
                  <a:pt x="2347863" y="3640097"/>
                </a:lnTo>
                <a:lnTo>
                  <a:pt x="0" y="3640097"/>
                </a:lnTo>
                <a:lnTo>
                  <a:pt x="0" y="0"/>
                </a:lnTo>
                <a:close/>
              </a:path>
            </a:pathLst>
          </a:custGeom>
          <a:blipFill>
            <a:blip r:embed="rId2"/>
            <a:stretch>
              <a:fillRect/>
            </a:stretch>
          </a:blipFill>
        </p:spPr>
      </p:sp>
      <p:sp>
        <p:nvSpPr>
          <p:cNvPr id="3" name="Freeform 3"/>
          <p:cNvSpPr/>
          <p:nvPr/>
        </p:nvSpPr>
        <p:spPr>
          <a:xfrm>
            <a:off x="386313" y="1028700"/>
            <a:ext cx="3759941" cy="3206204"/>
          </a:xfrm>
          <a:custGeom>
            <a:avLst/>
            <a:gdLst/>
            <a:ahLst/>
            <a:cxnLst/>
            <a:rect l="l" t="t" r="r" b="b"/>
            <a:pathLst>
              <a:path w="3759941" h="3206204">
                <a:moveTo>
                  <a:pt x="0" y="0"/>
                </a:moveTo>
                <a:lnTo>
                  <a:pt x="3759940" y="0"/>
                </a:lnTo>
                <a:lnTo>
                  <a:pt x="3759940" y="3206204"/>
                </a:lnTo>
                <a:lnTo>
                  <a:pt x="0" y="320620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4765156" y="2334768"/>
            <a:ext cx="8757687" cy="976630"/>
          </a:xfrm>
          <a:prstGeom prst="rect">
            <a:avLst/>
          </a:prstGeom>
        </p:spPr>
        <p:txBody>
          <a:bodyPr lIns="0" tIns="0" rIns="0" bIns="0" rtlCol="0" anchor="t">
            <a:spAutoFit/>
          </a:bodyPr>
          <a:lstStyle/>
          <a:p>
            <a:pPr algn="l">
              <a:lnSpc>
                <a:spcPts val="3710"/>
              </a:lnSpc>
            </a:pPr>
            <a:r>
              <a:rPr lang="en-US" sz="3500" spc="129">
                <a:solidFill>
                  <a:srgbClr val="FCD116"/>
                </a:solidFill>
                <a:latin typeface="Arimo"/>
                <a:ea typeface="Arimo"/>
                <a:cs typeface="Arimo"/>
                <a:sym typeface="Arimo"/>
              </a:rPr>
              <a:t>1. Planification de l'élection</a:t>
            </a:r>
          </a:p>
          <a:p>
            <a:pPr algn="l">
              <a:lnSpc>
                <a:spcPts val="3710"/>
              </a:lnSpc>
              <a:spcBef>
                <a:spcPct val="0"/>
              </a:spcBef>
            </a:pPr>
            <a:endParaRPr lang="en-US" sz="3500" spc="129">
              <a:solidFill>
                <a:srgbClr val="FCD116"/>
              </a:solidFill>
              <a:latin typeface="Arimo"/>
              <a:ea typeface="Arimo"/>
              <a:cs typeface="Arimo"/>
              <a:sym typeface="Arimo"/>
            </a:endParaRPr>
          </a:p>
        </p:txBody>
      </p:sp>
      <p:sp>
        <p:nvSpPr>
          <p:cNvPr id="5" name="TextBox 5"/>
          <p:cNvSpPr txBox="1"/>
          <p:nvPr/>
        </p:nvSpPr>
        <p:spPr>
          <a:xfrm>
            <a:off x="5039958" y="114300"/>
            <a:ext cx="7225902" cy="2201418"/>
          </a:xfrm>
          <a:prstGeom prst="rect">
            <a:avLst/>
          </a:prstGeom>
        </p:spPr>
        <p:txBody>
          <a:bodyPr lIns="0" tIns="0" rIns="0" bIns="0" rtlCol="0" anchor="t">
            <a:spAutoFit/>
          </a:bodyPr>
          <a:lstStyle/>
          <a:p>
            <a:pPr marL="0" lvl="0" indent="0" algn="ctr">
              <a:lnSpc>
                <a:spcPts val="8586"/>
              </a:lnSpc>
            </a:pPr>
            <a:r>
              <a:rPr lang="en-US" sz="8100" spc="299">
                <a:solidFill>
                  <a:srgbClr val="FFFFFF"/>
                </a:solidFill>
                <a:latin typeface="TT Berlinerins"/>
                <a:ea typeface="TT Berlinerins"/>
                <a:cs typeface="TT Berlinerins"/>
                <a:sym typeface="TT Berlinerins"/>
              </a:rPr>
              <a:t>utilisation de la plateforme</a:t>
            </a:r>
          </a:p>
        </p:txBody>
      </p:sp>
      <p:sp>
        <p:nvSpPr>
          <p:cNvPr id="6" name="TextBox 6"/>
          <p:cNvSpPr txBox="1"/>
          <p:nvPr/>
        </p:nvSpPr>
        <p:spPr>
          <a:xfrm>
            <a:off x="4741566" y="2788026"/>
            <a:ext cx="9144000" cy="3563493"/>
          </a:xfrm>
          <a:prstGeom prst="rect">
            <a:avLst/>
          </a:prstGeom>
        </p:spPr>
        <p:txBody>
          <a:bodyPr lIns="0" tIns="0" rIns="0" bIns="0" rtlCol="0" anchor="t">
            <a:spAutoFit/>
          </a:bodyPr>
          <a:lstStyle/>
          <a:p>
            <a:pPr algn="just">
              <a:lnSpc>
                <a:spcPts val="4026"/>
              </a:lnSpc>
            </a:pPr>
            <a:r>
              <a:rPr lang="en-US" sz="3300" spc="293">
                <a:solidFill>
                  <a:srgbClr val="FFFFFF"/>
                </a:solidFill>
                <a:latin typeface="Arimo"/>
                <a:ea typeface="Arimo"/>
                <a:cs typeface="Arimo"/>
                <a:sym typeface="Arimo"/>
              </a:rPr>
              <a:t>Un Organisateur peut créer une élection en spécifiant le titre, la date, l'heure, les candidats et les modalités. Chaque Candidat peut être enregistré avec un nom, une photo et une profession.</a:t>
            </a:r>
          </a:p>
          <a:p>
            <a:pPr algn="just">
              <a:lnSpc>
                <a:spcPts val="4026"/>
              </a:lnSpc>
            </a:pPr>
            <a:endParaRPr lang="en-US" sz="3300" spc="293">
              <a:solidFill>
                <a:srgbClr val="FFFFFF"/>
              </a:solidFill>
              <a:latin typeface="Arimo"/>
              <a:ea typeface="Arimo"/>
              <a:cs typeface="Arimo"/>
              <a:sym typeface="Arimo"/>
            </a:endParaRPr>
          </a:p>
          <a:p>
            <a:pPr algn="just">
              <a:lnSpc>
                <a:spcPts val="4026"/>
              </a:lnSpc>
            </a:pPr>
            <a:endParaRPr lang="en-US" sz="3300" spc="293">
              <a:solidFill>
                <a:srgbClr val="FFFFFF"/>
              </a:solidFill>
              <a:latin typeface="Arimo"/>
              <a:ea typeface="Arimo"/>
              <a:cs typeface="Arimo"/>
              <a:sym typeface="Arimo"/>
            </a:endParaRPr>
          </a:p>
        </p:txBody>
      </p:sp>
      <p:sp>
        <p:nvSpPr>
          <p:cNvPr id="7" name="TextBox 7"/>
          <p:cNvSpPr txBox="1"/>
          <p:nvPr/>
        </p:nvSpPr>
        <p:spPr>
          <a:xfrm>
            <a:off x="362723" y="5609966"/>
            <a:ext cx="8757687" cy="976630"/>
          </a:xfrm>
          <a:prstGeom prst="rect">
            <a:avLst/>
          </a:prstGeom>
        </p:spPr>
        <p:txBody>
          <a:bodyPr lIns="0" tIns="0" rIns="0" bIns="0" rtlCol="0" anchor="t">
            <a:spAutoFit/>
          </a:bodyPr>
          <a:lstStyle/>
          <a:p>
            <a:pPr algn="l">
              <a:lnSpc>
                <a:spcPts val="3710"/>
              </a:lnSpc>
            </a:pPr>
            <a:r>
              <a:rPr lang="en-US" sz="3500" spc="129">
                <a:solidFill>
                  <a:srgbClr val="FCD116"/>
                </a:solidFill>
                <a:latin typeface="Arimo"/>
                <a:ea typeface="Arimo"/>
                <a:cs typeface="Arimo"/>
                <a:sym typeface="Arimo"/>
              </a:rPr>
              <a:t>2. Inscription des électeurs</a:t>
            </a:r>
          </a:p>
          <a:p>
            <a:pPr algn="l">
              <a:lnSpc>
                <a:spcPts val="3710"/>
              </a:lnSpc>
              <a:spcBef>
                <a:spcPct val="0"/>
              </a:spcBef>
            </a:pPr>
            <a:endParaRPr lang="en-US" sz="3500" spc="129">
              <a:solidFill>
                <a:srgbClr val="FCD116"/>
              </a:solidFill>
              <a:latin typeface="Arimo"/>
              <a:ea typeface="Arimo"/>
              <a:cs typeface="Arimo"/>
              <a:sym typeface="Arimo"/>
            </a:endParaRPr>
          </a:p>
        </p:txBody>
      </p:sp>
      <p:sp>
        <p:nvSpPr>
          <p:cNvPr id="8" name="TextBox 8"/>
          <p:cNvSpPr txBox="1"/>
          <p:nvPr/>
        </p:nvSpPr>
        <p:spPr>
          <a:xfrm>
            <a:off x="193156" y="6050656"/>
            <a:ext cx="8757687" cy="4068318"/>
          </a:xfrm>
          <a:prstGeom prst="rect">
            <a:avLst/>
          </a:prstGeom>
        </p:spPr>
        <p:txBody>
          <a:bodyPr lIns="0" tIns="0" rIns="0" bIns="0" rtlCol="0" anchor="t">
            <a:spAutoFit/>
          </a:bodyPr>
          <a:lstStyle/>
          <a:p>
            <a:pPr algn="just">
              <a:lnSpc>
                <a:spcPts val="4026"/>
              </a:lnSpc>
            </a:pPr>
            <a:r>
              <a:rPr lang="en-US" sz="3300" spc="122">
                <a:solidFill>
                  <a:srgbClr val="FFFFFF"/>
                </a:solidFill>
                <a:latin typeface="Arimo"/>
                <a:ea typeface="Arimo"/>
                <a:cs typeface="Arimo"/>
                <a:sym typeface="Arimo"/>
              </a:rPr>
              <a:t>L'Organisateur inscrit les électeurs en les important via un fichier CSV contenant leur numéro d'électeur (CNE), leur nom et prénom. Les électeurs peuvent également être inscrits manuellement à partir d'une interface.</a:t>
            </a:r>
          </a:p>
          <a:p>
            <a:pPr algn="just">
              <a:lnSpc>
                <a:spcPts val="4026"/>
              </a:lnSpc>
            </a:pPr>
            <a:endParaRPr lang="en-US" sz="3300" spc="122">
              <a:solidFill>
                <a:srgbClr val="FFFFFF"/>
              </a:solidFill>
              <a:latin typeface="Arimo"/>
              <a:ea typeface="Arimo"/>
              <a:cs typeface="Arimo"/>
              <a:sym typeface="Arimo"/>
            </a:endParaRPr>
          </a:p>
          <a:p>
            <a:pPr algn="just">
              <a:lnSpc>
                <a:spcPts val="4026"/>
              </a:lnSpc>
            </a:pPr>
            <a:endParaRPr lang="en-US" sz="3300" spc="122">
              <a:solidFill>
                <a:srgbClr val="FFFFFF"/>
              </a:solidFill>
              <a:latin typeface="Arimo"/>
              <a:ea typeface="Arimo"/>
              <a:cs typeface="Arimo"/>
              <a:sym typeface="Arimo"/>
            </a:endParaRPr>
          </a:p>
        </p:txBody>
      </p:sp>
      <p:sp>
        <p:nvSpPr>
          <p:cNvPr id="9" name="TextBox 9"/>
          <p:cNvSpPr txBox="1"/>
          <p:nvPr/>
        </p:nvSpPr>
        <p:spPr>
          <a:xfrm>
            <a:off x="11128584" y="5935196"/>
            <a:ext cx="8757687" cy="976630"/>
          </a:xfrm>
          <a:prstGeom prst="rect">
            <a:avLst/>
          </a:prstGeom>
        </p:spPr>
        <p:txBody>
          <a:bodyPr lIns="0" tIns="0" rIns="0" bIns="0" rtlCol="0" anchor="t">
            <a:spAutoFit/>
          </a:bodyPr>
          <a:lstStyle/>
          <a:p>
            <a:pPr algn="l">
              <a:lnSpc>
                <a:spcPts val="3710"/>
              </a:lnSpc>
            </a:pPr>
            <a:r>
              <a:rPr lang="en-US" sz="3500" spc="129">
                <a:solidFill>
                  <a:srgbClr val="FCD116"/>
                </a:solidFill>
                <a:latin typeface="Arimo"/>
                <a:ea typeface="Arimo"/>
                <a:cs typeface="Arimo"/>
                <a:sym typeface="Arimo"/>
              </a:rPr>
              <a:t>3. Processus de vote</a:t>
            </a:r>
          </a:p>
          <a:p>
            <a:pPr algn="l">
              <a:lnSpc>
                <a:spcPts val="3710"/>
              </a:lnSpc>
              <a:spcBef>
                <a:spcPct val="0"/>
              </a:spcBef>
            </a:pPr>
            <a:endParaRPr lang="en-US" sz="3500" spc="129">
              <a:solidFill>
                <a:srgbClr val="FCD116"/>
              </a:solidFill>
              <a:latin typeface="Arimo"/>
              <a:ea typeface="Arimo"/>
              <a:cs typeface="Arimo"/>
              <a:sym typeface="Arimo"/>
            </a:endParaRPr>
          </a:p>
        </p:txBody>
      </p:sp>
      <p:sp>
        <p:nvSpPr>
          <p:cNvPr id="10" name="TextBox 10"/>
          <p:cNvSpPr txBox="1"/>
          <p:nvPr/>
        </p:nvSpPr>
        <p:spPr>
          <a:xfrm>
            <a:off x="9313566" y="6385411"/>
            <a:ext cx="8757687" cy="5072634"/>
          </a:xfrm>
          <a:prstGeom prst="rect">
            <a:avLst/>
          </a:prstGeom>
        </p:spPr>
        <p:txBody>
          <a:bodyPr lIns="0" tIns="0" rIns="0" bIns="0" rtlCol="0" anchor="t">
            <a:spAutoFit/>
          </a:bodyPr>
          <a:lstStyle/>
          <a:p>
            <a:pPr algn="just">
              <a:lnSpc>
                <a:spcPts val="3993"/>
              </a:lnSpc>
            </a:pPr>
            <a:r>
              <a:rPr lang="en-US" sz="3300" spc="165">
                <a:solidFill>
                  <a:srgbClr val="FFFFFF"/>
                </a:solidFill>
                <a:latin typeface="Arimo"/>
                <a:ea typeface="Arimo"/>
                <a:cs typeface="Arimo"/>
                <a:sym typeface="Arimo"/>
              </a:rPr>
              <a:t>Un Électeur peut se connecter à la plateforme avec son identifiant sécurisé (CNE pour les électeurs). L'électeur sélectionne un premier et un second choix parmi les candidats proposés. Une fois le vote soumis, il est enregistré et comptabilisé.</a:t>
            </a:r>
          </a:p>
          <a:p>
            <a:pPr algn="just">
              <a:lnSpc>
                <a:spcPts val="3993"/>
              </a:lnSpc>
            </a:pPr>
            <a:endParaRPr lang="en-US" sz="3300" spc="165">
              <a:solidFill>
                <a:srgbClr val="FFFFFF"/>
              </a:solidFill>
              <a:latin typeface="Arimo"/>
              <a:ea typeface="Arimo"/>
              <a:cs typeface="Arimo"/>
              <a:sym typeface="Arimo"/>
            </a:endParaRPr>
          </a:p>
          <a:p>
            <a:pPr algn="just">
              <a:lnSpc>
                <a:spcPts val="3993"/>
              </a:lnSpc>
            </a:pPr>
            <a:endParaRPr lang="en-US" sz="3300" spc="165">
              <a:solidFill>
                <a:srgbClr val="FFFFFF"/>
              </a:solidFill>
              <a:latin typeface="Arimo"/>
              <a:ea typeface="Arimo"/>
              <a:cs typeface="Arimo"/>
              <a:sym typeface="Arimo"/>
            </a:endParaRPr>
          </a:p>
          <a:p>
            <a:pPr algn="just">
              <a:lnSpc>
                <a:spcPts val="3993"/>
              </a:lnSpc>
            </a:pPr>
            <a:endParaRPr lang="en-US" sz="3300" spc="165">
              <a:solidFill>
                <a:srgbClr val="FFFFFF"/>
              </a:solidFill>
              <a:latin typeface="Arimo"/>
              <a:ea typeface="Arimo"/>
              <a:cs typeface="Arimo"/>
              <a:sym typeface="Arimo"/>
            </a:endParaRPr>
          </a:p>
        </p:txBody>
      </p:sp>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174963" y="1787207"/>
            <a:ext cx="3430325" cy="3668797"/>
          </a:xfrm>
          <a:prstGeom prst="rect">
            <a:avLst/>
          </a:prstGeom>
        </p:spPr>
      </p:pic>
      <p:sp>
        <p:nvSpPr>
          <p:cNvPr id="3" name="Freeform 3"/>
          <p:cNvSpPr/>
          <p:nvPr/>
        </p:nvSpPr>
        <p:spPr>
          <a:xfrm>
            <a:off x="1858303" y="7062237"/>
            <a:ext cx="2701217" cy="2701217"/>
          </a:xfrm>
          <a:custGeom>
            <a:avLst/>
            <a:gdLst/>
            <a:ahLst/>
            <a:cxnLst/>
            <a:rect l="l" t="t" r="r" b="b"/>
            <a:pathLst>
              <a:path w="2701217" h="2701217">
                <a:moveTo>
                  <a:pt x="0" y="0"/>
                </a:moveTo>
                <a:lnTo>
                  <a:pt x="2701217" y="0"/>
                </a:lnTo>
                <a:lnTo>
                  <a:pt x="2701217" y="2701217"/>
                </a:lnTo>
                <a:lnTo>
                  <a:pt x="0" y="270121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5345956" y="6119027"/>
            <a:ext cx="1913344" cy="3812824"/>
          </a:xfrm>
          <a:custGeom>
            <a:avLst/>
            <a:gdLst/>
            <a:ahLst/>
            <a:cxnLst/>
            <a:rect l="l" t="t" r="r" b="b"/>
            <a:pathLst>
              <a:path w="1913344" h="3812824">
                <a:moveTo>
                  <a:pt x="0" y="0"/>
                </a:moveTo>
                <a:lnTo>
                  <a:pt x="1913344" y="0"/>
                </a:lnTo>
                <a:lnTo>
                  <a:pt x="1913344" y="3812824"/>
                </a:lnTo>
                <a:lnTo>
                  <a:pt x="0" y="38128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661114" y="1632307"/>
            <a:ext cx="8757687" cy="976630"/>
          </a:xfrm>
          <a:prstGeom prst="rect">
            <a:avLst/>
          </a:prstGeom>
        </p:spPr>
        <p:txBody>
          <a:bodyPr lIns="0" tIns="0" rIns="0" bIns="0" rtlCol="0" anchor="t">
            <a:spAutoFit/>
          </a:bodyPr>
          <a:lstStyle/>
          <a:p>
            <a:pPr algn="l">
              <a:lnSpc>
                <a:spcPts val="3710"/>
              </a:lnSpc>
            </a:pPr>
            <a:r>
              <a:rPr lang="en-US" sz="3500" spc="129">
                <a:solidFill>
                  <a:srgbClr val="FCD116"/>
                </a:solidFill>
                <a:latin typeface="Arimo"/>
                <a:ea typeface="Arimo"/>
                <a:cs typeface="Arimo"/>
                <a:sym typeface="Arimo"/>
              </a:rPr>
              <a:t>4. Calcul des résultats</a:t>
            </a:r>
          </a:p>
          <a:p>
            <a:pPr algn="l">
              <a:lnSpc>
                <a:spcPts val="3710"/>
              </a:lnSpc>
              <a:spcBef>
                <a:spcPct val="0"/>
              </a:spcBef>
            </a:pPr>
            <a:endParaRPr lang="en-US" sz="3500" spc="129">
              <a:solidFill>
                <a:srgbClr val="FCD116"/>
              </a:solidFill>
              <a:latin typeface="Arimo"/>
              <a:ea typeface="Arimo"/>
              <a:cs typeface="Arimo"/>
              <a:sym typeface="Arimo"/>
            </a:endParaRPr>
          </a:p>
        </p:txBody>
      </p:sp>
      <p:sp>
        <p:nvSpPr>
          <p:cNvPr id="6" name="TextBox 6"/>
          <p:cNvSpPr txBox="1"/>
          <p:nvPr/>
        </p:nvSpPr>
        <p:spPr>
          <a:xfrm>
            <a:off x="661114" y="2275607"/>
            <a:ext cx="8757687" cy="6303645"/>
          </a:xfrm>
          <a:prstGeom prst="rect">
            <a:avLst/>
          </a:prstGeom>
        </p:spPr>
        <p:txBody>
          <a:bodyPr lIns="0" tIns="0" rIns="0" bIns="0" rtlCol="0" anchor="t">
            <a:spAutoFit/>
          </a:bodyPr>
          <a:lstStyle/>
          <a:p>
            <a:pPr algn="l">
              <a:lnSpc>
                <a:spcPts val="4515"/>
              </a:lnSpc>
            </a:pPr>
            <a:r>
              <a:rPr lang="en-US" sz="3500" spc="360">
                <a:solidFill>
                  <a:srgbClr val="FFFFFF"/>
                </a:solidFill>
                <a:latin typeface="Arimo"/>
                <a:ea typeface="Arimo"/>
                <a:cs typeface="Arimo"/>
                <a:sym typeface="Arimo"/>
              </a:rPr>
              <a:t>Les votes de premier choix sont comptés. Si aucun candidat n'obtient la majorité absolue, les votes du candidat ayant le moins de voix sont redistribués en fonction du second choix. Le processus continue jusqu'à ce qu'un candidat obtienne la majorité.</a:t>
            </a:r>
          </a:p>
          <a:p>
            <a:pPr algn="l">
              <a:lnSpc>
                <a:spcPts val="4515"/>
              </a:lnSpc>
            </a:pPr>
            <a:endParaRPr lang="en-US" sz="3500" spc="360">
              <a:solidFill>
                <a:srgbClr val="FFFFFF"/>
              </a:solidFill>
              <a:latin typeface="Arimo"/>
              <a:ea typeface="Arimo"/>
              <a:cs typeface="Arimo"/>
              <a:sym typeface="Arimo"/>
            </a:endParaRPr>
          </a:p>
          <a:p>
            <a:pPr algn="l">
              <a:lnSpc>
                <a:spcPts val="4515"/>
              </a:lnSpc>
            </a:pPr>
            <a:endParaRPr lang="en-US" sz="3500" spc="360">
              <a:solidFill>
                <a:srgbClr val="FFFFFF"/>
              </a:solidFill>
              <a:latin typeface="Arimo"/>
              <a:ea typeface="Arimo"/>
              <a:cs typeface="Arimo"/>
              <a:sym typeface="Arimo"/>
            </a:endParaRPr>
          </a:p>
          <a:p>
            <a:pPr algn="l">
              <a:lnSpc>
                <a:spcPts val="4515"/>
              </a:lnSpc>
            </a:pPr>
            <a:endParaRPr lang="en-US" sz="3500" spc="360">
              <a:solidFill>
                <a:srgbClr val="FFFFFF"/>
              </a:solidFill>
              <a:latin typeface="Arimo"/>
              <a:ea typeface="Arimo"/>
              <a:cs typeface="Arimo"/>
              <a:sym typeface="Arimo"/>
            </a:endParaRPr>
          </a:p>
        </p:txBody>
      </p:sp>
      <p:sp>
        <p:nvSpPr>
          <p:cNvPr id="7" name="TextBox 7"/>
          <p:cNvSpPr txBox="1"/>
          <p:nvPr/>
        </p:nvSpPr>
        <p:spPr>
          <a:xfrm>
            <a:off x="5039958" y="480414"/>
            <a:ext cx="7225902" cy="1630683"/>
          </a:xfrm>
          <a:prstGeom prst="rect">
            <a:avLst/>
          </a:prstGeom>
        </p:spPr>
        <p:txBody>
          <a:bodyPr lIns="0" tIns="0" rIns="0" bIns="0" rtlCol="0" anchor="t">
            <a:spAutoFit/>
          </a:bodyPr>
          <a:lstStyle/>
          <a:p>
            <a:pPr marL="0" lvl="0" indent="0" algn="ctr">
              <a:lnSpc>
                <a:spcPts val="6360"/>
              </a:lnSpc>
            </a:pPr>
            <a:r>
              <a:rPr lang="en-US" sz="6000" spc="222">
                <a:solidFill>
                  <a:srgbClr val="FFFFFF"/>
                </a:solidFill>
                <a:latin typeface="TT Berlinerins"/>
                <a:ea typeface="TT Berlinerins"/>
                <a:cs typeface="TT Berlinerins"/>
                <a:sym typeface="TT Berlinerins"/>
              </a:rPr>
              <a:t>utilisation de la plateforme</a:t>
            </a:r>
          </a:p>
        </p:txBody>
      </p:sp>
      <p:sp>
        <p:nvSpPr>
          <p:cNvPr id="8" name="TextBox 8"/>
          <p:cNvSpPr txBox="1"/>
          <p:nvPr/>
        </p:nvSpPr>
        <p:spPr>
          <a:xfrm>
            <a:off x="7078730" y="6753013"/>
            <a:ext cx="8757687" cy="976630"/>
          </a:xfrm>
          <a:prstGeom prst="rect">
            <a:avLst/>
          </a:prstGeom>
        </p:spPr>
        <p:txBody>
          <a:bodyPr lIns="0" tIns="0" rIns="0" bIns="0" rtlCol="0" anchor="t">
            <a:spAutoFit/>
          </a:bodyPr>
          <a:lstStyle/>
          <a:p>
            <a:pPr algn="l">
              <a:lnSpc>
                <a:spcPts val="3710"/>
              </a:lnSpc>
            </a:pPr>
            <a:r>
              <a:rPr lang="en-US" sz="3500" spc="129">
                <a:solidFill>
                  <a:srgbClr val="FCD116"/>
                </a:solidFill>
                <a:latin typeface="Arimo"/>
                <a:ea typeface="Arimo"/>
                <a:cs typeface="Arimo"/>
                <a:sym typeface="Arimo"/>
              </a:rPr>
              <a:t>5. Affichage des résultats</a:t>
            </a:r>
          </a:p>
          <a:p>
            <a:pPr algn="l">
              <a:lnSpc>
                <a:spcPts val="3710"/>
              </a:lnSpc>
              <a:spcBef>
                <a:spcPct val="0"/>
              </a:spcBef>
            </a:pPr>
            <a:endParaRPr lang="en-US" sz="3500" spc="129">
              <a:solidFill>
                <a:srgbClr val="FCD116"/>
              </a:solidFill>
              <a:latin typeface="Arimo"/>
              <a:ea typeface="Arimo"/>
              <a:cs typeface="Arimo"/>
              <a:sym typeface="Arimo"/>
            </a:endParaRPr>
          </a:p>
        </p:txBody>
      </p:sp>
      <p:sp>
        <p:nvSpPr>
          <p:cNvPr id="9" name="TextBox 9"/>
          <p:cNvSpPr txBox="1"/>
          <p:nvPr/>
        </p:nvSpPr>
        <p:spPr>
          <a:xfrm>
            <a:off x="6400465" y="7374584"/>
            <a:ext cx="8757687" cy="3753485"/>
          </a:xfrm>
          <a:prstGeom prst="rect">
            <a:avLst/>
          </a:prstGeom>
        </p:spPr>
        <p:txBody>
          <a:bodyPr lIns="0" tIns="0" rIns="0" bIns="0" rtlCol="0" anchor="t">
            <a:spAutoFit/>
          </a:bodyPr>
          <a:lstStyle/>
          <a:p>
            <a:pPr algn="l">
              <a:lnSpc>
                <a:spcPts val="4270"/>
              </a:lnSpc>
            </a:pPr>
            <a:r>
              <a:rPr lang="en-US" sz="3500" spc="360">
                <a:solidFill>
                  <a:srgbClr val="FFFFFF"/>
                </a:solidFill>
                <a:latin typeface="Arimo"/>
                <a:ea typeface="Arimo"/>
                <a:cs typeface="Arimo"/>
                <a:sym typeface="Arimo"/>
              </a:rPr>
              <a:t>À la fin de l'élection, les résultats sont affichés, montrant le nombre total de voix et le pourcentage obtenu par chaque candidat.</a:t>
            </a:r>
          </a:p>
          <a:p>
            <a:pPr algn="l">
              <a:lnSpc>
                <a:spcPts val="4270"/>
              </a:lnSpc>
            </a:pPr>
            <a:endParaRPr lang="en-US" sz="3500" spc="360">
              <a:solidFill>
                <a:srgbClr val="FFFFFF"/>
              </a:solidFill>
              <a:latin typeface="Arimo"/>
              <a:ea typeface="Arimo"/>
              <a:cs typeface="Arimo"/>
              <a:sym typeface="Arimo"/>
            </a:endParaRPr>
          </a:p>
          <a:p>
            <a:pPr algn="l">
              <a:lnSpc>
                <a:spcPts val="4270"/>
              </a:lnSpc>
            </a:pPr>
            <a:endParaRPr lang="en-US" sz="3500" spc="360">
              <a:solidFill>
                <a:srgbClr val="FFFFFF"/>
              </a:solidFill>
              <a:latin typeface="Arimo"/>
              <a:ea typeface="Arimo"/>
              <a:cs typeface="Arimo"/>
              <a:sym typeface="Arimo"/>
            </a:endParaRPr>
          </a:p>
          <a:p>
            <a:pPr algn="l">
              <a:lnSpc>
                <a:spcPts val="4270"/>
              </a:lnSpc>
            </a:pPr>
            <a:endParaRPr lang="en-US" sz="3500" spc="360">
              <a:solidFill>
                <a:srgbClr val="FFFFFF"/>
              </a:solidFill>
              <a:latin typeface="Arimo"/>
              <a:ea typeface="Arimo"/>
              <a:cs typeface="Arimo"/>
              <a:sym typeface="Arimo"/>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76" r="-5882" b="-91176"/>
            </a:stretch>
          </a:blipFill>
        </p:spPr>
      </p:sp>
      <p:grpSp>
        <p:nvGrpSpPr>
          <p:cNvPr id="3" name="Group 3"/>
          <p:cNvGrpSpPr/>
          <p:nvPr/>
        </p:nvGrpSpPr>
        <p:grpSpPr>
          <a:xfrm>
            <a:off x="3358759" y="-63568"/>
            <a:ext cx="18288000" cy="10414136"/>
            <a:chOff x="0" y="0"/>
            <a:chExt cx="4816593" cy="2742818"/>
          </a:xfrm>
        </p:grpSpPr>
        <p:sp>
          <p:nvSpPr>
            <p:cNvPr id="4" name="Freeform 4"/>
            <p:cNvSpPr/>
            <p:nvPr/>
          </p:nvSpPr>
          <p:spPr>
            <a:xfrm>
              <a:off x="0" y="0"/>
              <a:ext cx="4816592" cy="2742818"/>
            </a:xfrm>
            <a:custGeom>
              <a:avLst/>
              <a:gdLst/>
              <a:ahLst/>
              <a:cxnLst/>
              <a:rect l="l" t="t" r="r" b="b"/>
              <a:pathLst>
                <a:path w="4816592" h="2742818">
                  <a:moveTo>
                    <a:pt x="0" y="0"/>
                  </a:moveTo>
                  <a:lnTo>
                    <a:pt x="4816592" y="0"/>
                  </a:lnTo>
                  <a:lnTo>
                    <a:pt x="4816592" y="2742818"/>
                  </a:lnTo>
                  <a:lnTo>
                    <a:pt x="0" y="2742818"/>
                  </a:lnTo>
                  <a:close/>
                </a:path>
              </a:pathLst>
            </a:custGeom>
            <a:solidFill>
              <a:srgbClr val="366994">
                <a:alpha val="62745"/>
              </a:srgbClr>
            </a:solidFill>
          </p:spPr>
        </p:sp>
        <p:sp>
          <p:nvSpPr>
            <p:cNvPr id="5" name="TextBox 5"/>
            <p:cNvSpPr txBox="1"/>
            <p:nvPr/>
          </p:nvSpPr>
          <p:spPr>
            <a:xfrm>
              <a:off x="0" y="-38100"/>
              <a:ext cx="4816593" cy="278091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3358759" y="1155836"/>
            <a:ext cx="9842891" cy="9258300"/>
            <a:chOff x="0" y="0"/>
            <a:chExt cx="2592366" cy="2438400"/>
          </a:xfrm>
        </p:grpSpPr>
        <p:sp>
          <p:nvSpPr>
            <p:cNvPr id="7" name="Freeform 7"/>
            <p:cNvSpPr/>
            <p:nvPr/>
          </p:nvSpPr>
          <p:spPr>
            <a:xfrm>
              <a:off x="0" y="0"/>
              <a:ext cx="2592366" cy="2438400"/>
            </a:xfrm>
            <a:custGeom>
              <a:avLst/>
              <a:gdLst/>
              <a:ahLst/>
              <a:cxnLst/>
              <a:rect l="l" t="t" r="r" b="b"/>
              <a:pathLst>
                <a:path w="2592366" h="2438400">
                  <a:moveTo>
                    <a:pt x="0" y="0"/>
                  </a:moveTo>
                  <a:lnTo>
                    <a:pt x="2592366" y="0"/>
                  </a:lnTo>
                  <a:lnTo>
                    <a:pt x="2592366" y="2438400"/>
                  </a:lnTo>
                  <a:lnTo>
                    <a:pt x="0" y="2438400"/>
                  </a:lnTo>
                  <a:close/>
                </a:path>
              </a:pathLst>
            </a:custGeom>
            <a:solidFill>
              <a:srgbClr val="366994"/>
            </a:solidFill>
          </p:spPr>
        </p:sp>
        <p:sp>
          <p:nvSpPr>
            <p:cNvPr id="8" name="TextBox 8"/>
            <p:cNvSpPr txBox="1"/>
            <p:nvPr/>
          </p:nvSpPr>
          <p:spPr>
            <a:xfrm>
              <a:off x="0" y="-38100"/>
              <a:ext cx="2592366" cy="2476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445415" y="2465285"/>
            <a:ext cx="7892439" cy="1202440"/>
          </a:xfrm>
          <a:prstGeom prst="rect">
            <a:avLst/>
          </a:prstGeom>
        </p:spPr>
        <p:txBody>
          <a:bodyPr lIns="0" tIns="0" rIns="0" bIns="0" rtlCol="0" anchor="t">
            <a:spAutoFit/>
          </a:bodyPr>
          <a:lstStyle/>
          <a:p>
            <a:pPr marL="0" lvl="0" indent="0" algn="ctr">
              <a:lnSpc>
                <a:spcPts val="9222"/>
              </a:lnSpc>
            </a:pPr>
            <a:r>
              <a:rPr lang="en-US" sz="8700" spc="321">
                <a:solidFill>
                  <a:srgbClr val="FFFFFF"/>
                </a:solidFill>
                <a:latin typeface="TT Berlinerins"/>
                <a:ea typeface="TT Berlinerins"/>
                <a:cs typeface="TT Berlinerins"/>
                <a:sym typeface="TT Berlinerins"/>
              </a:rPr>
              <a:t>La sécurité</a:t>
            </a:r>
          </a:p>
        </p:txBody>
      </p:sp>
      <p:sp>
        <p:nvSpPr>
          <p:cNvPr id="10" name="TextBox 10"/>
          <p:cNvSpPr txBox="1"/>
          <p:nvPr/>
        </p:nvSpPr>
        <p:spPr>
          <a:xfrm>
            <a:off x="4057523" y="3975128"/>
            <a:ext cx="8668224" cy="5540375"/>
          </a:xfrm>
          <a:prstGeom prst="rect">
            <a:avLst/>
          </a:prstGeom>
        </p:spPr>
        <p:txBody>
          <a:bodyPr lIns="0" tIns="0" rIns="0" bIns="0" rtlCol="0" anchor="t">
            <a:spAutoFit/>
          </a:bodyPr>
          <a:lstStyle/>
          <a:p>
            <a:pPr marL="755651" lvl="1" indent="-377825" algn="ctr">
              <a:lnSpc>
                <a:spcPts val="4375"/>
              </a:lnSpc>
              <a:buFont typeface="Arial"/>
              <a:buChar char="•"/>
            </a:pPr>
            <a:r>
              <a:rPr lang="en-US" sz="3500" spc="360">
                <a:solidFill>
                  <a:srgbClr val="FFFFFF"/>
                </a:solidFill>
                <a:latin typeface="Arimo"/>
                <a:ea typeface="Arimo"/>
                <a:cs typeface="Arimo"/>
                <a:sym typeface="Arimo"/>
              </a:rPr>
              <a:t>Les mots de passe des organisateurs sont hachés avant d'être stockés dans la base de données pour assurer la sécurité des données.</a:t>
            </a:r>
          </a:p>
          <a:p>
            <a:pPr algn="ctr">
              <a:lnSpc>
                <a:spcPts val="4375"/>
              </a:lnSpc>
            </a:pPr>
            <a:endParaRPr lang="en-US" sz="3500" spc="360">
              <a:solidFill>
                <a:srgbClr val="FFFFFF"/>
              </a:solidFill>
              <a:latin typeface="Arimo"/>
              <a:ea typeface="Arimo"/>
              <a:cs typeface="Arimo"/>
              <a:sym typeface="Arimo"/>
            </a:endParaRPr>
          </a:p>
          <a:p>
            <a:pPr marL="755651" lvl="1" indent="-377825" algn="ctr">
              <a:lnSpc>
                <a:spcPts val="4375"/>
              </a:lnSpc>
              <a:buFont typeface="Arial"/>
              <a:buChar char="•"/>
            </a:pPr>
            <a:r>
              <a:rPr lang="en-US" sz="3500" spc="360">
                <a:solidFill>
                  <a:srgbClr val="FFFFFF"/>
                </a:solidFill>
                <a:latin typeface="Arimo"/>
                <a:ea typeface="Arimo"/>
                <a:cs typeface="Arimo"/>
                <a:sym typeface="Arimo"/>
              </a:rPr>
              <a:t>Chaque utilisateur (organisateur et électeur) se connecte via une session sécurisée.</a:t>
            </a:r>
          </a:p>
          <a:p>
            <a:pPr algn="ctr">
              <a:lnSpc>
                <a:spcPts val="4375"/>
              </a:lnSpc>
            </a:pPr>
            <a:endParaRPr lang="en-US" sz="3500" spc="360">
              <a:solidFill>
                <a:srgbClr val="FFFFFF"/>
              </a:solidFill>
              <a:latin typeface="Arimo"/>
              <a:ea typeface="Arimo"/>
              <a:cs typeface="Arimo"/>
              <a:sym typeface="Arimo"/>
            </a:endParaRP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76" r="-5882" b="-91176"/>
            </a:stretch>
          </a:blipFill>
        </p:spPr>
      </p:sp>
      <p:pic>
        <p:nvPicPr>
          <p:cNvPr id="3" name="Picture 3"/>
          <p:cNvPicPr>
            <a:picLocks noChangeAspect="1"/>
          </p:cNvPicPr>
          <p:nvPr/>
        </p:nvPicPr>
        <p:blipFill>
          <a:blip r:embed="rId3"/>
          <a:srcRect/>
          <a:stretch>
            <a:fillRect/>
          </a:stretch>
        </p:blipFill>
        <p:spPr>
          <a:xfrm>
            <a:off x="14313098" y="7528745"/>
            <a:ext cx="3221031" cy="2367458"/>
          </a:xfrm>
          <a:prstGeom prst="rect">
            <a:avLst/>
          </a:prstGeom>
        </p:spPr>
      </p:pic>
      <p:grpSp>
        <p:nvGrpSpPr>
          <p:cNvPr id="4" name="Group 4"/>
          <p:cNvGrpSpPr/>
          <p:nvPr/>
        </p:nvGrpSpPr>
        <p:grpSpPr>
          <a:xfrm>
            <a:off x="-4974920" y="0"/>
            <a:ext cx="18288000" cy="10414136"/>
            <a:chOff x="0" y="0"/>
            <a:chExt cx="4816593" cy="2742818"/>
          </a:xfrm>
        </p:grpSpPr>
        <p:sp>
          <p:nvSpPr>
            <p:cNvPr id="5" name="Freeform 5"/>
            <p:cNvSpPr/>
            <p:nvPr/>
          </p:nvSpPr>
          <p:spPr>
            <a:xfrm>
              <a:off x="0" y="0"/>
              <a:ext cx="4816592" cy="2742818"/>
            </a:xfrm>
            <a:custGeom>
              <a:avLst/>
              <a:gdLst/>
              <a:ahLst/>
              <a:cxnLst/>
              <a:rect l="l" t="t" r="r" b="b"/>
              <a:pathLst>
                <a:path w="4816592" h="2742818">
                  <a:moveTo>
                    <a:pt x="0" y="0"/>
                  </a:moveTo>
                  <a:lnTo>
                    <a:pt x="4816592" y="0"/>
                  </a:lnTo>
                  <a:lnTo>
                    <a:pt x="4816592" y="2742818"/>
                  </a:lnTo>
                  <a:lnTo>
                    <a:pt x="0" y="2742818"/>
                  </a:lnTo>
                  <a:close/>
                </a:path>
              </a:pathLst>
            </a:custGeom>
            <a:solidFill>
              <a:srgbClr val="366994">
                <a:alpha val="62745"/>
              </a:srgbClr>
            </a:solidFill>
          </p:spPr>
        </p:sp>
        <p:sp>
          <p:nvSpPr>
            <p:cNvPr id="6" name="TextBox 6"/>
            <p:cNvSpPr txBox="1"/>
            <p:nvPr/>
          </p:nvSpPr>
          <p:spPr>
            <a:xfrm>
              <a:off x="0" y="-38100"/>
              <a:ext cx="4816593" cy="278091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470189" y="1028700"/>
            <a:ext cx="9842891" cy="9258300"/>
            <a:chOff x="0" y="0"/>
            <a:chExt cx="2592366" cy="2438400"/>
          </a:xfrm>
        </p:grpSpPr>
        <p:sp>
          <p:nvSpPr>
            <p:cNvPr id="8" name="Freeform 8"/>
            <p:cNvSpPr/>
            <p:nvPr/>
          </p:nvSpPr>
          <p:spPr>
            <a:xfrm>
              <a:off x="0" y="0"/>
              <a:ext cx="2592366" cy="2438400"/>
            </a:xfrm>
            <a:custGeom>
              <a:avLst/>
              <a:gdLst/>
              <a:ahLst/>
              <a:cxnLst/>
              <a:rect l="l" t="t" r="r" b="b"/>
              <a:pathLst>
                <a:path w="2592366" h="2438400">
                  <a:moveTo>
                    <a:pt x="0" y="0"/>
                  </a:moveTo>
                  <a:lnTo>
                    <a:pt x="2592366" y="0"/>
                  </a:lnTo>
                  <a:lnTo>
                    <a:pt x="2592366" y="2438400"/>
                  </a:lnTo>
                  <a:lnTo>
                    <a:pt x="0" y="2438400"/>
                  </a:lnTo>
                  <a:close/>
                </a:path>
              </a:pathLst>
            </a:custGeom>
            <a:solidFill>
              <a:srgbClr val="366994"/>
            </a:solidFill>
          </p:spPr>
        </p:sp>
        <p:sp>
          <p:nvSpPr>
            <p:cNvPr id="9" name="TextBox 9"/>
            <p:cNvSpPr txBox="1"/>
            <p:nvPr/>
          </p:nvSpPr>
          <p:spPr>
            <a:xfrm>
              <a:off x="0" y="-38100"/>
              <a:ext cx="2592366" cy="2476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445415" y="2465285"/>
            <a:ext cx="7892439" cy="1202440"/>
          </a:xfrm>
          <a:prstGeom prst="rect">
            <a:avLst/>
          </a:prstGeom>
        </p:spPr>
        <p:txBody>
          <a:bodyPr lIns="0" tIns="0" rIns="0" bIns="0" rtlCol="0" anchor="t">
            <a:spAutoFit/>
          </a:bodyPr>
          <a:lstStyle/>
          <a:p>
            <a:pPr marL="0" lvl="0" indent="0" algn="ctr">
              <a:lnSpc>
                <a:spcPts val="9222"/>
              </a:lnSpc>
            </a:pPr>
            <a:r>
              <a:rPr lang="en-US" sz="8700" spc="321">
                <a:solidFill>
                  <a:srgbClr val="FFFFFF"/>
                </a:solidFill>
                <a:latin typeface="TT Berlinerins"/>
                <a:ea typeface="TT Berlinerins"/>
                <a:cs typeface="TT Berlinerins"/>
                <a:sym typeface="TT Berlinerins"/>
              </a:rPr>
              <a:t>CONCLUSION</a:t>
            </a:r>
          </a:p>
        </p:txBody>
      </p:sp>
      <p:sp>
        <p:nvSpPr>
          <p:cNvPr id="11" name="TextBox 11"/>
          <p:cNvSpPr txBox="1"/>
          <p:nvPr/>
        </p:nvSpPr>
        <p:spPr>
          <a:xfrm>
            <a:off x="4445415" y="4399044"/>
            <a:ext cx="8115300" cy="4435475"/>
          </a:xfrm>
          <a:prstGeom prst="rect">
            <a:avLst/>
          </a:prstGeom>
        </p:spPr>
        <p:txBody>
          <a:bodyPr lIns="0" tIns="0" rIns="0" bIns="0" rtlCol="0" anchor="t">
            <a:spAutoFit/>
          </a:bodyPr>
          <a:lstStyle/>
          <a:p>
            <a:pPr algn="ctr">
              <a:lnSpc>
                <a:spcPts val="4375"/>
              </a:lnSpc>
            </a:pPr>
            <a:r>
              <a:rPr lang="en-US" sz="3500" spc="381">
                <a:solidFill>
                  <a:srgbClr val="FFFFFF"/>
                </a:solidFill>
                <a:latin typeface="Arimo"/>
                <a:ea typeface="Arimo"/>
                <a:cs typeface="Arimo"/>
                <a:sym typeface="Arimo"/>
              </a:rPr>
              <a:t>La plateforme de vote électronique modernise le processus électoral, réduit les coûts  et augmente l’engagement démocratique. Avec une planification, une sécurité renforcée et des partenariats stratégiques.</a:t>
            </a:r>
          </a:p>
        </p:txBody>
      </p:sp>
    </p:spTree>
  </p:cSld>
  <p:clrMapOvr>
    <a:masterClrMapping/>
  </p:clrMapOvr>
  <p:transition spd="slow">
    <p:cover dir="ld"/>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87EB8"/>
        </a:solidFill>
        <a:effectLst/>
      </p:bgPr>
    </p:bg>
    <p:spTree>
      <p:nvGrpSpPr>
        <p:cNvPr id="1" name=""/>
        <p:cNvGrpSpPr/>
        <p:nvPr/>
      </p:nvGrpSpPr>
      <p:grpSpPr>
        <a:xfrm>
          <a:off x="0" y="0"/>
          <a:ext cx="0" cy="0"/>
          <a:chOff x="0" y="0"/>
          <a:chExt cx="0" cy="0"/>
        </a:xfrm>
      </p:grpSpPr>
      <p:sp>
        <p:nvSpPr>
          <p:cNvPr id="2" name="Freeform 2"/>
          <p:cNvSpPr/>
          <p:nvPr/>
        </p:nvSpPr>
        <p:spPr>
          <a:xfrm>
            <a:off x="-2369577" y="-5559165"/>
            <a:ext cx="16297123" cy="15482266"/>
          </a:xfrm>
          <a:custGeom>
            <a:avLst/>
            <a:gdLst/>
            <a:ahLst/>
            <a:cxnLst/>
            <a:rect l="l" t="t" r="r" b="b"/>
            <a:pathLst>
              <a:path w="16297123" h="15482266">
                <a:moveTo>
                  <a:pt x="0" y="0"/>
                </a:moveTo>
                <a:lnTo>
                  <a:pt x="16297122" y="0"/>
                </a:lnTo>
                <a:lnTo>
                  <a:pt x="16297122" y="15482267"/>
                </a:lnTo>
                <a:lnTo>
                  <a:pt x="0" y="15482267"/>
                </a:lnTo>
                <a:lnTo>
                  <a:pt x="0" y="0"/>
                </a:lnTo>
                <a:close/>
              </a:path>
            </a:pathLst>
          </a:custGeom>
          <a:blipFill>
            <a:blip r:embed="rId2">
              <a:alphaModFix amt="30000"/>
            </a:blip>
            <a:stretch>
              <a:fillRect/>
            </a:stretch>
          </a:blipFill>
        </p:spPr>
      </p:sp>
      <p:sp>
        <p:nvSpPr>
          <p:cNvPr id="3" name="AutoShape 3"/>
          <p:cNvSpPr/>
          <p:nvPr/>
        </p:nvSpPr>
        <p:spPr>
          <a:xfrm>
            <a:off x="1028700" y="8487161"/>
            <a:ext cx="16230600" cy="0"/>
          </a:xfrm>
          <a:prstGeom prst="line">
            <a:avLst/>
          </a:prstGeom>
          <a:ln w="38100" cap="flat">
            <a:solidFill>
              <a:srgbClr val="F4F6FC"/>
            </a:solidFill>
            <a:prstDash val="solid"/>
            <a:headEnd type="none" w="sm" len="sm"/>
            <a:tailEnd type="none" w="sm" len="sm"/>
          </a:ln>
        </p:spPr>
      </p:sp>
      <p:sp>
        <p:nvSpPr>
          <p:cNvPr id="4" name="Freeform 4"/>
          <p:cNvSpPr/>
          <p:nvPr/>
        </p:nvSpPr>
        <p:spPr>
          <a:xfrm>
            <a:off x="14406767" y="4454952"/>
            <a:ext cx="1318090" cy="1516630"/>
          </a:xfrm>
          <a:custGeom>
            <a:avLst/>
            <a:gdLst/>
            <a:ahLst/>
            <a:cxnLst/>
            <a:rect l="l" t="t" r="r" b="b"/>
            <a:pathLst>
              <a:path w="1318090" h="1516630">
                <a:moveTo>
                  <a:pt x="0" y="0"/>
                </a:moveTo>
                <a:lnTo>
                  <a:pt x="1318089" y="0"/>
                </a:lnTo>
                <a:lnTo>
                  <a:pt x="1318089" y="1516630"/>
                </a:lnTo>
                <a:lnTo>
                  <a:pt x="0" y="151663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443143" y="1634281"/>
            <a:ext cx="13576543" cy="1085850"/>
          </a:xfrm>
          <a:prstGeom prst="rect">
            <a:avLst/>
          </a:prstGeom>
        </p:spPr>
        <p:txBody>
          <a:bodyPr lIns="0" tIns="0" rIns="0" bIns="0" rtlCol="0" anchor="t">
            <a:spAutoFit/>
          </a:bodyPr>
          <a:lstStyle/>
          <a:p>
            <a:pPr algn="l">
              <a:lnSpc>
                <a:spcPts val="8506"/>
              </a:lnSpc>
            </a:pPr>
            <a:r>
              <a:rPr lang="en-US" sz="7088">
                <a:solidFill>
                  <a:srgbClr val="F4F6FC"/>
                </a:solidFill>
                <a:latin typeface="Glacial Indifference"/>
                <a:ea typeface="Glacial Indifference"/>
                <a:cs typeface="Glacial Indifference"/>
                <a:sym typeface="Glacial Indifference"/>
              </a:rPr>
              <a:t>MERCI DE VOTRE ATTENTION !</a:t>
            </a:r>
          </a:p>
        </p:txBody>
      </p:sp>
      <p:sp>
        <p:nvSpPr>
          <p:cNvPr id="6" name="TextBox 6"/>
          <p:cNvSpPr txBox="1"/>
          <p:nvPr/>
        </p:nvSpPr>
        <p:spPr>
          <a:xfrm>
            <a:off x="1028700" y="8858145"/>
            <a:ext cx="2567414" cy="400155"/>
          </a:xfrm>
          <a:prstGeom prst="rect">
            <a:avLst/>
          </a:prstGeom>
        </p:spPr>
        <p:txBody>
          <a:bodyPr lIns="0" tIns="0" rIns="0" bIns="0" rtlCol="0" anchor="t">
            <a:spAutoFit/>
          </a:bodyPr>
          <a:lstStyle/>
          <a:p>
            <a:pPr algn="l">
              <a:lnSpc>
                <a:spcPts val="3328"/>
              </a:lnSpc>
            </a:pPr>
            <a:r>
              <a:rPr lang="en-US" sz="2377">
                <a:solidFill>
                  <a:srgbClr val="F4F6FC"/>
                </a:solidFill>
                <a:latin typeface="HK Grotesk"/>
                <a:ea typeface="HK Grotesk"/>
                <a:cs typeface="HK Grotesk"/>
                <a:sym typeface="HK Grotesk"/>
              </a:rPr>
              <a:t>01 OCTOBRE 2024</a:t>
            </a:r>
          </a:p>
        </p:txBody>
      </p:sp>
      <p:sp>
        <p:nvSpPr>
          <p:cNvPr id="7" name="Freeform 7"/>
          <p:cNvSpPr/>
          <p:nvPr/>
        </p:nvSpPr>
        <p:spPr>
          <a:xfrm>
            <a:off x="12565100" y="3395416"/>
            <a:ext cx="1841666" cy="2119072"/>
          </a:xfrm>
          <a:custGeom>
            <a:avLst/>
            <a:gdLst/>
            <a:ahLst/>
            <a:cxnLst/>
            <a:rect l="l" t="t" r="r" b="b"/>
            <a:pathLst>
              <a:path w="1841666" h="2119072">
                <a:moveTo>
                  <a:pt x="0" y="0"/>
                </a:moveTo>
                <a:lnTo>
                  <a:pt x="1841667" y="0"/>
                </a:lnTo>
                <a:lnTo>
                  <a:pt x="1841667" y="2119072"/>
                </a:lnTo>
                <a:lnTo>
                  <a:pt x="0" y="211907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ransition spd="slow">
    <p:cover dir="l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grpSp>
        <p:nvGrpSpPr>
          <p:cNvPr id="2" name="Group 2"/>
          <p:cNvGrpSpPr/>
          <p:nvPr/>
        </p:nvGrpSpPr>
        <p:grpSpPr>
          <a:xfrm>
            <a:off x="1133051" y="3347113"/>
            <a:ext cx="3231740" cy="323174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9670" b="-23662"/>
              </a:stretch>
            </a:blipFill>
            <a:ln w="38100" cap="sq">
              <a:solidFill>
                <a:srgbClr val="FFFFFF"/>
              </a:solidFill>
              <a:prstDash val="solid"/>
              <a:miter/>
            </a:ln>
          </p:spPr>
        </p:sp>
      </p:grpSp>
      <p:grpSp>
        <p:nvGrpSpPr>
          <p:cNvPr id="4" name="Group 4"/>
          <p:cNvGrpSpPr/>
          <p:nvPr/>
        </p:nvGrpSpPr>
        <p:grpSpPr>
          <a:xfrm>
            <a:off x="5307766" y="3347113"/>
            <a:ext cx="3444900" cy="344490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24154" b="-9178"/>
              </a:stretch>
            </a:blipFill>
            <a:ln w="38100" cap="sq">
              <a:solidFill>
                <a:srgbClr val="FFFFFF"/>
              </a:solidFill>
              <a:prstDash val="solid"/>
              <a:miter/>
            </a:ln>
          </p:spPr>
        </p:sp>
      </p:grpSp>
      <p:grpSp>
        <p:nvGrpSpPr>
          <p:cNvPr id="6" name="Group 6"/>
          <p:cNvGrpSpPr/>
          <p:nvPr/>
        </p:nvGrpSpPr>
        <p:grpSpPr>
          <a:xfrm>
            <a:off x="9657541" y="3218131"/>
            <a:ext cx="3573883" cy="357388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33333"/>
              </a:stretch>
            </a:blipFill>
            <a:ln w="38100" cap="sq">
              <a:solidFill>
                <a:srgbClr val="FFFFFF"/>
              </a:solidFill>
              <a:prstDash val="solid"/>
              <a:miter/>
            </a:ln>
          </p:spPr>
        </p:sp>
      </p:grpSp>
      <p:grpSp>
        <p:nvGrpSpPr>
          <p:cNvPr id="8" name="Group 8"/>
          <p:cNvGrpSpPr/>
          <p:nvPr/>
        </p:nvGrpSpPr>
        <p:grpSpPr>
          <a:xfrm>
            <a:off x="13828876" y="3218131"/>
            <a:ext cx="3360722" cy="336072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42367" b="-73848"/>
              </a:stretch>
            </a:blipFill>
            <a:ln w="38100" cap="sq">
              <a:solidFill>
                <a:srgbClr val="FFFFFF"/>
              </a:solidFill>
              <a:prstDash val="solid"/>
              <a:miter/>
            </a:ln>
          </p:spPr>
        </p:sp>
      </p:grpSp>
      <p:sp>
        <p:nvSpPr>
          <p:cNvPr id="10" name="TextBox 10"/>
          <p:cNvSpPr txBox="1"/>
          <p:nvPr/>
        </p:nvSpPr>
        <p:spPr>
          <a:xfrm>
            <a:off x="4704243" y="1340827"/>
            <a:ext cx="7914957" cy="1115568"/>
          </a:xfrm>
          <a:prstGeom prst="rect">
            <a:avLst/>
          </a:prstGeom>
        </p:spPr>
        <p:txBody>
          <a:bodyPr lIns="0" tIns="0" rIns="0" bIns="0" rtlCol="0" anchor="t">
            <a:spAutoFit/>
          </a:bodyPr>
          <a:lstStyle/>
          <a:p>
            <a:pPr marL="0" lvl="0" indent="0" algn="ctr">
              <a:lnSpc>
                <a:spcPts val="8586"/>
              </a:lnSpc>
            </a:pPr>
            <a:r>
              <a:rPr lang="en-US" sz="8100" spc="299">
                <a:solidFill>
                  <a:srgbClr val="FFFFFF"/>
                </a:solidFill>
                <a:latin typeface="TT Berlinerins"/>
                <a:ea typeface="TT Berlinerins"/>
                <a:cs typeface="TT Berlinerins"/>
                <a:sym typeface="TT Berlinerins"/>
              </a:rPr>
              <a:t>Notre équipe</a:t>
            </a:r>
          </a:p>
        </p:txBody>
      </p:sp>
      <p:sp>
        <p:nvSpPr>
          <p:cNvPr id="11" name="TextBox 11"/>
          <p:cNvSpPr txBox="1"/>
          <p:nvPr/>
        </p:nvSpPr>
        <p:spPr>
          <a:xfrm>
            <a:off x="1133051" y="6830114"/>
            <a:ext cx="3266950" cy="1662783"/>
          </a:xfrm>
          <a:prstGeom prst="rect">
            <a:avLst/>
          </a:prstGeom>
        </p:spPr>
        <p:txBody>
          <a:bodyPr lIns="0" tIns="0" rIns="0" bIns="0" rtlCol="0" anchor="t">
            <a:spAutoFit/>
          </a:bodyPr>
          <a:lstStyle/>
          <a:p>
            <a:pPr marL="0" lvl="0" indent="0" algn="ctr">
              <a:lnSpc>
                <a:spcPts val="4298"/>
              </a:lnSpc>
            </a:pPr>
            <a:r>
              <a:rPr lang="en-US" sz="4055" spc="150">
                <a:solidFill>
                  <a:srgbClr val="FFFFFF"/>
                </a:solidFill>
                <a:latin typeface="Arimo"/>
                <a:ea typeface="Arimo"/>
                <a:cs typeface="Arimo"/>
                <a:sym typeface="Arimo"/>
              </a:rPr>
              <a:t>Cheikh Ahmadou Tidiani Top</a:t>
            </a:r>
          </a:p>
        </p:txBody>
      </p:sp>
      <p:sp>
        <p:nvSpPr>
          <p:cNvPr id="12" name="TextBox 12"/>
          <p:cNvSpPr txBox="1"/>
          <p:nvPr/>
        </p:nvSpPr>
        <p:spPr>
          <a:xfrm>
            <a:off x="5584077" y="7014041"/>
            <a:ext cx="3374842" cy="1119858"/>
          </a:xfrm>
          <a:prstGeom prst="rect">
            <a:avLst/>
          </a:prstGeom>
        </p:spPr>
        <p:txBody>
          <a:bodyPr lIns="0" tIns="0" rIns="0" bIns="0" rtlCol="0" anchor="t">
            <a:spAutoFit/>
          </a:bodyPr>
          <a:lstStyle/>
          <a:p>
            <a:pPr marL="0" lvl="0" indent="0" algn="ctr">
              <a:lnSpc>
                <a:spcPts val="4298"/>
              </a:lnSpc>
            </a:pPr>
            <a:r>
              <a:rPr lang="en-US" sz="4055" spc="150">
                <a:solidFill>
                  <a:srgbClr val="FFFFFF"/>
                </a:solidFill>
                <a:latin typeface="Arimo"/>
                <a:ea typeface="Arimo"/>
                <a:cs typeface="Arimo"/>
                <a:sym typeface="Arimo"/>
              </a:rPr>
              <a:t>Mouhamadou Mansour Ba </a:t>
            </a:r>
          </a:p>
        </p:txBody>
      </p:sp>
      <p:sp>
        <p:nvSpPr>
          <p:cNvPr id="13" name="TextBox 13"/>
          <p:cNvSpPr txBox="1"/>
          <p:nvPr/>
        </p:nvSpPr>
        <p:spPr>
          <a:xfrm>
            <a:off x="9885065" y="6977987"/>
            <a:ext cx="2846313" cy="576933"/>
          </a:xfrm>
          <a:prstGeom prst="rect">
            <a:avLst/>
          </a:prstGeom>
        </p:spPr>
        <p:txBody>
          <a:bodyPr lIns="0" tIns="0" rIns="0" bIns="0" rtlCol="0" anchor="t">
            <a:spAutoFit/>
          </a:bodyPr>
          <a:lstStyle/>
          <a:p>
            <a:pPr marL="0" lvl="0" indent="0" algn="ctr">
              <a:lnSpc>
                <a:spcPts val="4298"/>
              </a:lnSpc>
            </a:pPr>
            <a:r>
              <a:rPr lang="en-US" sz="4055" spc="150">
                <a:solidFill>
                  <a:srgbClr val="FFFFFF"/>
                </a:solidFill>
                <a:latin typeface="Arimo"/>
                <a:ea typeface="Arimo"/>
                <a:cs typeface="Arimo"/>
                <a:sym typeface="Arimo"/>
              </a:rPr>
              <a:t>Fatou Fall</a:t>
            </a:r>
          </a:p>
        </p:txBody>
      </p:sp>
      <p:sp>
        <p:nvSpPr>
          <p:cNvPr id="14" name="TextBox 14"/>
          <p:cNvSpPr txBox="1"/>
          <p:nvPr/>
        </p:nvSpPr>
        <p:spPr>
          <a:xfrm>
            <a:off x="14349123" y="6977987"/>
            <a:ext cx="2320228" cy="1662783"/>
          </a:xfrm>
          <a:prstGeom prst="rect">
            <a:avLst/>
          </a:prstGeom>
        </p:spPr>
        <p:txBody>
          <a:bodyPr lIns="0" tIns="0" rIns="0" bIns="0" rtlCol="0" anchor="t">
            <a:spAutoFit/>
          </a:bodyPr>
          <a:lstStyle/>
          <a:p>
            <a:pPr marL="0" lvl="0" indent="0" algn="ctr">
              <a:lnSpc>
                <a:spcPts val="4298"/>
              </a:lnSpc>
            </a:pPr>
            <a:r>
              <a:rPr lang="en-US" sz="4055" spc="150">
                <a:solidFill>
                  <a:srgbClr val="FFFFFF"/>
                </a:solidFill>
                <a:latin typeface="Arimo"/>
                <a:ea typeface="Arimo"/>
                <a:cs typeface="Arimo"/>
                <a:sym typeface="Arimo"/>
              </a:rPr>
              <a:t>Khoudia Bintou Fall</a:t>
            </a: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43" r="-11111" b="-15843"/>
            </a:stretch>
          </a:blipFill>
        </p:spPr>
      </p:sp>
      <p:grpSp>
        <p:nvGrpSpPr>
          <p:cNvPr id="3" name="Group 3"/>
          <p:cNvGrpSpPr/>
          <p:nvPr/>
        </p:nvGrpSpPr>
        <p:grpSpPr>
          <a:xfrm>
            <a:off x="0" y="0"/>
            <a:ext cx="18288000" cy="10414136"/>
            <a:chOff x="0" y="0"/>
            <a:chExt cx="4816593" cy="2742818"/>
          </a:xfrm>
        </p:grpSpPr>
        <p:sp>
          <p:nvSpPr>
            <p:cNvPr id="4" name="Freeform 4"/>
            <p:cNvSpPr/>
            <p:nvPr/>
          </p:nvSpPr>
          <p:spPr>
            <a:xfrm>
              <a:off x="0" y="0"/>
              <a:ext cx="4816592" cy="2742818"/>
            </a:xfrm>
            <a:custGeom>
              <a:avLst/>
              <a:gdLst/>
              <a:ahLst/>
              <a:cxnLst/>
              <a:rect l="l" t="t" r="r" b="b"/>
              <a:pathLst>
                <a:path w="4816592" h="2742818">
                  <a:moveTo>
                    <a:pt x="0" y="0"/>
                  </a:moveTo>
                  <a:lnTo>
                    <a:pt x="4816592" y="0"/>
                  </a:lnTo>
                  <a:lnTo>
                    <a:pt x="4816592" y="2742818"/>
                  </a:lnTo>
                  <a:lnTo>
                    <a:pt x="0" y="2742818"/>
                  </a:lnTo>
                  <a:close/>
                </a:path>
              </a:pathLst>
            </a:custGeom>
            <a:solidFill>
              <a:srgbClr val="366994">
                <a:alpha val="62745"/>
              </a:srgbClr>
            </a:solidFill>
          </p:spPr>
        </p:sp>
        <p:sp>
          <p:nvSpPr>
            <p:cNvPr id="5" name="TextBox 5"/>
            <p:cNvSpPr txBox="1"/>
            <p:nvPr/>
          </p:nvSpPr>
          <p:spPr>
            <a:xfrm>
              <a:off x="0" y="-38100"/>
              <a:ext cx="4816593" cy="278091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22289" y="919496"/>
            <a:ext cx="16443422" cy="8190832"/>
          </a:xfrm>
          <a:prstGeom prst="rect">
            <a:avLst/>
          </a:prstGeom>
        </p:spPr>
        <p:txBody>
          <a:bodyPr lIns="0" tIns="0" rIns="0" bIns="0" rtlCol="0" anchor="t">
            <a:spAutoFit/>
          </a:bodyPr>
          <a:lstStyle/>
          <a:p>
            <a:pPr marL="0" lvl="0" indent="0" algn="ctr">
              <a:lnSpc>
                <a:spcPts val="21719"/>
              </a:lnSpc>
            </a:pPr>
            <a:r>
              <a:rPr lang="en-US" sz="15970" spc="590" dirty="0" err="1">
                <a:solidFill>
                  <a:srgbClr val="FFFFFF"/>
                </a:solidFill>
                <a:latin typeface="TT Berlinerins"/>
                <a:ea typeface="TT Berlinerins"/>
                <a:cs typeface="TT Berlinerins"/>
                <a:sym typeface="TT Berlinerins"/>
              </a:rPr>
              <a:t>Projet</a:t>
            </a:r>
            <a:r>
              <a:rPr lang="en-US" sz="15970" spc="590" dirty="0">
                <a:solidFill>
                  <a:srgbClr val="FFFFFF"/>
                </a:solidFill>
                <a:latin typeface="TT Berlinerins"/>
                <a:ea typeface="TT Berlinerins"/>
                <a:cs typeface="TT Berlinerins"/>
                <a:sym typeface="TT Berlinerins"/>
              </a:rPr>
              <a:t> de creation </a:t>
            </a:r>
            <a:r>
              <a:rPr lang="en-US" sz="15970" spc="590" dirty="0" err="1">
                <a:solidFill>
                  <a:srgbClr val="FFFFFF"/>
                </a:solidFill>
                <a:latin typeface="TT Berlinerins"/>
                <a:ea typeface="TT Berlinerins"/>
                <a:cs typeface="TT Berlinerins"/>
                <a:sym typeface="TT Berlinerins"/>
              </a:rPr>
              <a:t>d’une</a:t>
            </a:r>
            <a:r>
              <a:rPr lang="en-US" sz="15970" spc="590" dirty="0">
                <a:solidFill>
                  <a:srgbClr val="FFFFFF"/>
                </a:solidFill>
                <a:latin typeface="TT Berlinerins"/>
                <a:ea typeface="TT Berlinerins"/>
                <a:cs typeface="TT Berlinerins"/>
                <a:sym typeface="TT Berlinerins"/>
              </a:rPr>
              <a:t> </a:t>
            </a:r>
            <a:r>
              <a:rPr lang="en-US" sz="15970" spc="590" dirty="0" err="1">
                <a:solidFill>
                  <a:srgbClr val="FFFFFF"/>
                </a:solidFill>
                <a:latin typeface="TT Berlinerins"/>
                <a:ea typeface="TT Berlinerins"/>
                <a:cs typeface="TT Berlinerins"/>
                <a:sym typeface="TT Berlinerins"/>
              </a:rPr>
              <a:t>platEforme</a:t>
            </a:r>
            <a:r>
              <a:rPr lang="en-US" sz="15970" spc="590" dirty="0">
                <a:solidFill>
                  <a:srgbClr val="FFFFFF"/>
                </a:solidFill>
                <a:latin typeface="TT Berlinerins"/>
                <a:ea typeface="TT Berlinerins"/>
                <a:cs typeface="TT Berlinerins"/>
                <a:sym typeface="TT Berlinerins"/>
              </a:rPr>
              <a:t> de vote </a:t>
            </a:r>
            <a:r>
              <a:rPr lang="en-US" sz="15970" spc="590" dirty="0" err="1">
                <a:solidFill>
                  <a:srgbClr val="FFFFFF"/>
                </a:solidFill>
                <a:latin typeface="TT Berlinerins"/>
                <a:ea typeface="TT Berlinerins"/>
                <a:cs typeface="TT Berlinerins"/>
                <a:sym typeface="TT Berlinerins"/>
              </a:rPr>
              <a:t>electronique</a:t>
            </a:r>
            <a:endParaRPr lang="en-US" sz="15970" spc="590" dirty="0">
              <a:solidFill>
                <a:srgbClr val="FFFFFF"/>
              </a:solidFill>
              <a:latin typeface="TT Berlinerins"/>
              <a:ea typeface="TT Berlinerins"/>
              <a:cs typeface="TT Berlinerins"/>
              <a:sym typeface="TT Berlinerin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116525"/>
            <a:ext cx="1009495" cy="100949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1</a:t>
              </a:r>
            </a:p>
          </p:txBody>
        </p:sp>
      </p:grpSp>
      <p:grpSp>
        <p:nvGrpSpPr>
          <p:cNvPr id="5" name="Group 5"/>
          <p:cNvGrpSpPr/>
          <p:nvPr/>
        </p:nvGrpSpPr>
        <p:grpSpPr>
          <a:xfrm>
            <a:off x="1028700" y="4416901"/>
            <a:ext cx="1009495" cy="10094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2</a:t>
              </a:r>
            </a:p>
          </p:txBody>
        </p:sp>
      </p:grpSp>
      <p:grpSp>
        <p:nvGrpSpPr>
          <p:cNvPr id="8" name="Group 8"/>
          <p:cNvGrpSpPr/>
          <p:nvPr/>
        </p:nvGrpSpPr>
        <p:grpSpPr>
          <a:xfrm>
            <a:off x="1028700" y="5718752"/>
            <a:ext cx="1009495" cy="10094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3</a:t>
              </a:r>
            </a:p>
          </p:txBody>
        </p:sp>
      </p:grpSp>
      <p:grpSp>
        <p:nvGrpSpPr>
          <p:cNvPr id="11" name="Group 11"/>
          <p:cNvGrpSpPr/>
          <p:nvPr/>
        </p:nvGrpSpPr>
        <p:grpSpPr>
          <a:xfrm>
            <a:off x="1028700" y="7024555"/>
            <a:ext cx="1009495" cy="10094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4</a:t>
              </a:r>
            </a:p>
          </p:txBody>
        </p:sp>
      </p:grpSp>
      <p:grpSp>
        <p:nvGrpSpPr>
          <p:cNvPr id="14" name="Group 14"/>
          <p:cNvGrpSpPr/>
          <p:nvPr/>
        </p:nvGrpSpPr>
        <p:grpSpPr>
          <a:xfrm>
            <a:off x="7245108" y="3130311"/>
            <a:ext cx="1009495" cy="100949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5</a:t>
              </a:r>
            </a:p>
          </p:txBody>
        </p:sp>
      </p:grpSp>
      <p:grpSp>
        <p:nvGrpSpPr>
          <p:cNvPr id="17" name="Group 17"/>
          <p:cNvGrpSpPr/>
          <p:nvPr/>
        </p:nvGrpSpPr>
        <p:grpSpPr>
          <a:xfrm>
            <a:off x="7245108" y="4417343"/>
            <a:ext cx="1009495" cy="10094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6</a:t>
              </a:r>
            </a:p>
          </p:txBody>
        </p:sp>
      </p:grpSp>
      <p:grpSp>
        <p:nvGrpSpPr>
          <p:cNvPr id="20" name="Group 20"/>
          <p:cNvGrpSpPr/>
          <p:nvPr/>
        </p:nvGrpSpPr>
        <p:grpSpPr>
          <a:xfrm>
            <a:off x="7245108" y="5702636"/>
            <a:ext cx="1009495" cy="100949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7</a:t>
              </a:r>
            </a:p>
          </p:txBody>
        </p:sp>
      </p:grpSp>
      <p:grpSp>
        <p:nvGrpSpPr>
          <p:cNvPr id="23" name="Group 23"/>
          <p:cNvGrpSpPr/>
          <p:nvPr/>
        </p:nvGrpSpPr>
        <p:grpSpPr>
          <a:xfrm rot="-5400000">
            <a:off x="14716336" y="3571664"/>
            <a:ext cx="8239442" cy="3153514"/>
            <a:chOff x="0" y="0"/>
            <a:chExt cx="2170059" cy="830555"/>
          </a:xfrm>
        </p:grpSpPr>
        <p:sp>
          <p:nvSpPr>
            <p:cNvPr id="24" name="Freeform 24"/>
            <p:cNvSpPr/>
            <p:nvPr/>
          </p:nvSpPr>
          <p:spPr>
            <a:xfrm>
              <a:off x="0" y="0"/>
              <a:ext cx="2170059" cy="830555"/>
            </a:xfrm>
            <a:custGeom>
              <a:avLst/>
              <a:gdLst/>
              <a:ahLst/>
              <a:cxnLst/>
              <a:rect l="l" t="t" r="r" b="b"/>
              <a:pathLst>
                <a:path w="2170059" h="830555">
                  <a:moveTo>
                    <a:pt x="88324" y="0"/>
                  </a:moveTo>
                  <a:lnTo>
                    <a:pt x="2081735" y="0"/>
                  </a:lnTo>
                  <a:cubicBezTo>
                    <a:pt x="2105160" y="0"/>
                    <a:pt x="2127625" y="9306"/>
                    <a:pt x="2144189" y="25870"/>
                  </a:cubicBezTo>
                  <a:cubicBezTo>
                    <a:pt x="2160753" y="42433"/>
                    <a:pt x="2170059" y="64899"/>
                    <a:pt x="2170059" y="88324"/>
                  </a:cubicBezTo>
                  <a:lnTo>
                    <a:pt x="2170059" y="742231"/>
                  </a:lnTo>
                  <a:cubicBezTo>
                    <a:pt x="2170059" y="765656"/>
                    <a:pt x="2160753" y="788122"/>
                    <a:pt x="2144189" y="804686"/>
                  </a:cubicBezTo>
                  <a:cubicBezTo>
                    <a:pt x="2127625" y="821249"/>
                    <a:pt x="2105160" y="830555"/>
                    <a:pt x="2081735" y="830555"/>
                  </a:cubicBezTo>
                  <a:lnTo>
                    <a:pt x="88324" y="830555"/>
                  </a:lnTo>
                  <a:cubicBezTo>
                    <a:pt x="64899" y="830555"/>
                    <a:pt x="42433" y="821249"/>
                    <a:pt x="25870" y="804686"/>
                  </a:cubicBezTo>
                  <a:cubicBezTo>
                    <a:pt x="9306" y="788122"/>
                    <a:pt x="0" y="765656"/>
                    <a:pt x="0" y="742231"/>
                  </a:cubicBezTo>
                  <a:lnTo>
                    <a:pt x="0" y="88324"/>
                  </a:lnTo>
                  <a:cubicBezTo>
                    <a:pt x="0" y="64899"/>
                    <a:pt x="9306" y="42433"/>
                    <a:pt x="25870" y="25870"/>
                  </a:cubicBezTo>
                  <a:cubicBezTo>
                    <a:pt x="42433" y="9306"/>
                    <a:pt x="64899" y="0"/>
                    <a:pt x="88324" y="0"/>
                  </a:cubicBezTo>
                  <a:close/>
                </a:path>
              </a:pathLst>
            </a:custGeom>
            <a:solidFill>
              <a:srgbClr val="000000">
                <a:alpha val="0"/>
              </a:srgbClr>
            </a:solidFill>
            <a:ln w="38100" cap="rnd">
              <a:solidFill>
                <a:srgbClr val="FFFFFF"/>
              </a:solidFill>
              <a:prstDash val="solid"/>
              <a:round/>
            </a:ln>
          </p:spPr>
        </p:sp>
        <p:sp>
          <p:nvSpPr>
            <p:cNvPr id="25" name="TextBox 25"/>
            <p:cNvSpPr txBox="1"/>
            <p:nvPr/>
          </p:nvSpPr>
          <p:spPr>
            <a:xfrm>
              <a:off x="0" y="-38100"/>
              <a:ext cx="2170059" cy="868655"/>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2801600" y="0"/>
            <a:ext cx="5486400" cy="10287000"/>
          </a:xfrm>
          <a:custGeom>
            <a:avLst/>
            <a:gdLst/>
            <a:ahLst/>
            <a:cxnLst/>
            <a:rect l="l" t="t" r="r" b="b"/>
            <a:pathLst>
              <a:path w="5486400" h="10287000">
                <a:moveTo>
                  <a:pt x="0" y="0"/>
                </a:moveTo>
                <a:lnTo>
                  <a:pt x="5486400" y="0"/>
                </a:lnTo>
                <a:lnTo>
                  <a:pt x="5486400" y="10287000"/>
                </a:lnTo>
                <a:lnTo>
                  <a:pt x="0" y="10287000"/>
                </a:lnTo>
                <a:lnTo>
                  <a:pt x="0" y="0"/>
                </a:lnTo>
                <a:close/>
              </a:path>
            </a:pathLst>
          </a:custGeom>
          <a:blipFill>
            <a:blip r:embed="rId2"/>
            <a:stretch>
              <a:fillRect l="-12500" r="-12500"/>
            </a:stretch>
          </a:blipFill>
        </p:spPr>
      </p:sp>
      <p:sp>
        <p:nvSpPr>
          <p:cNvPr id="27" name="TextBox 27"/>
          <p:cNvSpPr txBox="1"/>
          <p:nvPr/>
        </p:nvSpPr>
        <p:spPr>
          <a:xfrm>
            <a:off x="8750800" y="4582765"/>
            <a:ext cx="3385286" cy="592926"/>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SÉCURITE</a:t>
            </a:r>
          </a:p>
        </p:txBody>
      </p:sp>
      <p:sp>
        <p:nvSpPr>
          <p:cNvPr id="28" name="TextBox 28"/>
          <p:cNvSpPr txBox="1"/>
          <p:nvPr/>
        </p:nvSpPr>
        <p:spPr>
          <a:xfrm>
            <a:off x="1028700" y="1143000"/>
            <a:ext cx="7225902" cy="1115568"/>
          </a:xfrm>
          <a:prstGeom prst="rect">
            <a:avLst/>
          </a:prstGeom>
        </p:spPr>
        <p:txBody>
          <a:bodyPr lIns="0" tIns="0" rIns="0" bIns="0" rtlCol="0" anchor="t">
            <a:spAutoFit/>
          </a:bodyPr>
          <a:lstStyle/>
          <a:p>
            <a:pPr marL="0" lvl="0" indent="0" algn="l">
              <a:lnSpc>
                <a:spcPts val="8586"/>
              </a:lnSpc>
            </a:pPr>
            <a:r>
              <a:rPr lang="en-US" sz="8100" spc="299">
                <a:solidFill>
                  <a:srgbClr val="FFFFFF"/>
                </a:solidFill>
                <a:latin typeface="TT Berlinerins"/>
                <a:ea typeface="TT Berlinerins"/>
                <a:cs typeface="TT Berlinerins"/>
                <a:sym typeface="TT Berlinerins"/>
              </a:rPr>
              <a:t>Sommaire</a:t>
            </a:r>
          </a:p>
        </p:txBody>
      </p:sp>
      <p:sp>
        <p:nvSpPr>
          <p:cNvPr id="29" name="TextBox 29"/>
          <p:cNvSpPr txBox="1"/>
          <p:nvPr/>
        </p:nvSpPr>
        <p:spPr>
          <a:xfrm>
            <a:off x="2324225" y="4582765"/>
            <a:ext cx="3303585" cy="592926"/>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DESCRIPTION</a:t>
            </a:r>
          </a:p>
        </p:txBody>
      </p:sp>
      <p:sp>
        <p:nvSpPr>
          <p:cNvPr id="30" name="TextBox 30"/>
          <p:cNvSpPr txBox="1"/>
          <p:nvPr/>
        </p:nvSpPr>
        <p:spPr>
          <a:xfrm>
            <a:off x="2324225" y="5868057"/>
            <a:ext cx="4254132" cy="592926"/>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FONCTIONNALITES</a:t>
            </a:r>
          </a:p>
        </p:txBody>
      </p:sp>
      <p:sp>
        <p:nvSpPr>
          <p:cNvPr id="31" name="TextBox 31"/>
          <p:cNvSpPr txBox="1"/>
          <p:nvPr/>
        </p:nvSpPr>
        <p:spPr>
          <a:xfrm>
            <a:off x="2324225" y="7173975"/>
            <a:ext cx="4254132" cy="1779059"/>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TECHNOLOGIES  DE DÉVELOPPEMENT</a:t>
            </a:r>
          </a:p>
        </p:txBody>
      </p:sp>
      <p:sp>
        <p:nvSpPr>
          <p:cNvPr id="32" name="TextBox 32"/>
          <p:cNvSpPr txBox="1"/>
          <p:nvPr/>
        </p:nvSpPr>
        <p:spPr>
          <a:xfrm>
            <a:off x="8750800" y="3295733"/>
            <a:ext cx="2945548" cy="592926"/>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UTILISATION</a:t>
            </a:r>
          </a:p>
        </p:txBody>
      </p:sp>
      <p:sp>
        <p:nvSpPr>
          <p:cNvPr id="33" name="TextBox 33"/>
          <p:cNvSpPr txBox="1"/>
          <p:nvPr/>
        </p:nvSpPr>
        <p:spPr>
          <a:xfrm>
            <a:off x="8750800" y="5884174"/>
            <a:ext cx="2945548" cy="592926"/>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CONCLUSION</a:t>
            </a:r>
          </a:p>
        </p:txBody>
      </p:sp>
      <p:sp>
        <p:nvSpPr>
          <p:cNvPr id="34" name="TextBox 34"/>
          <p:cNvSpPr txBox="1"/>
          <p:nvPr/>
        </p:nvSpPr>
        <p:spPr>
          <a:xfrm>
            <a:off x="2324225" y="3295733"/>
            <a:ext cx="3473820" cy="592926"/>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INTRODUCTION</a:t>
            </a:r>
          </a:p>
        </p:txBody>
      </p:sp>
    </p:spTree>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sp>
        <p:nvSpPr>
          <p:cNvPr id="2" name="Freeform 2"/>
          <p:cNvSpPr/>
          <p:nvPr/>
        </p:nvSpPr>
        <p:spPr>
          <a:xfrm>
            <a:off x="1028700" y="5206873"/>
            <a:ext cx="5629701" cy="4114800"/>
          </a:xfrm>
          <a:custGeom>
            <a:avLst/>
            <a:gdLst/>
            <a:ahLst/>
            <a:cxnLst/>
            <a:rect l="l" t="t" r="r" b="b"/>
            <a:pathLst>
              <a:path w="5629701" h="4114800">
                <a:moveTo>
                  <a:pt x="0" y="0"/>
                </a:moveTo>
                <a:lnTo>
                  <a:pt x="5629701" y="0"/>
                </a:lnTo>
                <a:lnTo>
                  <a:pt x="5629701"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6884490" y="1941725"/>
            <a:ext cx="10911770" cy="8020685"/>
          </a:xfrm>
          <a:prstGeom prst="rect">
            <a:avLst/>
          </a:prstGeom>
        </p:spPr>
        <p:txBody>
          <a:bodyPr lIns="0" tIns="0" rIns="0" bIns="0" rtlCol="0" anchor="t">
            <a:spAutoFit/>
          </a:bodyPr>
          <a:lstStyle/>
          <a:p>
            <a:pPr algn="just">
              <a:lnSpc>
                <a:spcPts val="4270"/>
              </a:lnSpc>
            </a:pPr>
            <a:r>
              <a:rPr lang="en-US" sz="3500" spc="336">
                <a:solidFill>
                  <a:srgbClr val="FFFFFF"/>
                </a:solidFill>
                <a:latin typeface="Arimo"/>
                <a:ea typeface="Arimo"/>
                <a:cs typeface="Arimo"/>
                <a:sym typeface="Arimo"/>
              </a:rPr>
              <a:t>Les élections constituent le fondement de toute démocratie moderne, offrant aux citoyens</a:t>
            </a:r>
          </a:p>
          <a:p>
            <a:pPr algn="just">
              <a:lnSpc>
                <a:spcPts val="4270"/>
              </a:lnSpc>
            </a:pPr>
            <a:r>
              <a:rPr lang="en-US" sz="3500" spc="336">
                <a:solidFill>
                  <a:srgbClr val="FFFFFF"/>
                </a:solidFill>
                <a:latin typeface="Arimo"/>
                <a:ea typeface="Arimo"/>
                <a:cs typeface="Arimo"/>
                <a:sym typeface="Arimo"/>
              </a:rPr>
              <a:t>une voix dans la gouvernance de leur pays. Aujourd'hui, le Sénégal cherche à renforcer</a:t>
            </a:r>
          </a:p>
          <a:p>
            <a:pPr algn="just">
              <a:lnSpc>
                <a:spcPts val="4270"/>
              </a:lnSpc>
            </a:pPr>
            <a:r>
              <a:rPr lang="en-US" sz="3500" spc="336">
                <a:solidFill>
                  <a:srgbClr val="FFFFFF"/>
                </a:solidFill>
                <a:latin typeface="Arimo"/>
                <a:ea typeface="Arimo"/>
                <a:cs typeface="Arimo"/>
                <a:sym typeface="Arimo"/>
              </a:rPr>
              <a:t>son processus électoral en introduisant une Plateforme de Vote Électronique. Cette</a:t>
            </a:r>
          </a:p>
          <a:p>
            <a:pPr algn="just">
              <a:lnSpc>
                <a:spcPts val="4270"/>
              </a:lnSpc>
            </a:pPr>
            <a:r>
              <a:rPr lang="en-US" sz="3500" spc="336">
                <a:solidFill>
                  <a:srgbClr val="FFFFFF"/>
                </a:solidFill>
                <a:latin typeface="Arimo"/>
                <a:ea typeface="Arimo"/>
                <a:cs typeface="Arimo"/>
                <a:sym typeface="Arimo"/>
              </a:rPr>
              <a:t>initiative vise à moderniser et à sécuriser les élections, garantissant efficacité,</a:t>
            </a:r>
          </a:p>
          <a:p>
            <a:pPr algn="just">
              <a:lnSpc>
                <a:spcPts val="4270"/>
              </a:lnSpc>
            </a:pPr>
            <a:r>
              <a:rPr lang="en-US" sz="3500" spc="336">
                <a:solidFill>
                  <a:srgbClr val="FFFFFF"/>
                </a:solidFill>
                <a:latin typeface="Arimo"/>
                <a:ea typeface="Arimo"/>
                <a:cs typeface="Arimo"/>
                <a:sym typeface="Arimo"/>
              </a:rPr>
              <a:t>transparence et engagement démocratique accru. Découvrons ensemble comment cette</a:t>
            </a:r>
          </a:p>
          <a:p>
            <a:pPr algn="just">
              <a:lnSpc>
                <a:spcPts val="4270"/>
              </a:lnSpc>
            </a:pPr>
            <a:r>
              <a:rPr lang="en-US" sz="3500" spc="336">
                <a:solidFill>
                  <a:srgbClr val="FFFFFF"/>
                </a:solidFill>
                <a:latin typeface="Arimo"/>
                <a:ea typeface="Arimo"/>
                <a:cs typeface="Arimo"/>
                <a:sym typeface="Arimo"/>
              </a:rPr>
              <a:t>plateforme innovante répond aux besoins démocratiques du Sénégal et ouvre la voie à une</a:t>
            </a:r>
          </a:p>
          <a:p>
            <a:pPr algn="just">
              <a:lnSpc>
                <a:spcPts val="4270"/>
              </a:lnSpc>
            </a:pPr>
            <a:r>
              <a:rPr lang="en-US" sz="3500" spc="336">
                <a:solidFill>
                  <a:srgbClr val="FFFFFF"/>
                </a:solidFill>
                <a:latin typeface="Arimo"/>
                <a:ea typeface="Arimo"/>
                <a:cs typeface="Arimo"/>
                <a:sym typeface="Arimo"/>
              </a:rPr>
              <a:t>gouvernance plus inclusive et efficiente.</a:t>
            </a:r>
          </a:p>
        </p:txBody>
      </p:sp>
      <p:sp>
        <p:nvSpPr>
          <p:cNvPr id="4" name="Freeform 4"/>
          <p:cNvSpPr/>
          <p:nvPr/>
        </p:nvSpPr>
        <p:spPr>
          <a:xfrm>
            <a:off x="1247715" y="570865"/>
            <a:ext cx="4343839" cy="4114800"/>
          </a:xfrm>
          <a:custGeom>
            <a:avLst/>
            <a:gdLst/>
            <a:ahLst/>
            <a:cxnLst/>
            <a:rect l="l" t="t" r="r" b="b"/>
            <a:pathLst>
              <a:path w="4343839" h="4114800">
                <a:moveTo>
                  <a:pt x="0" y="0"/>
                </a:moveTo>
                <a:lnTo>
                  <a:pt x="4343839" y="0"/>
                </a:lnTo>
                <a:lnTo>
                  <a:pt x="4343839"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9144000" y="854732"/>
            <a:ext cx="7225902" cy="1115568"/>
          </a:xfrm>
          <a:prstGeom prst="rect">
            <a:avLst/>
          </a:prstGeom>
        </p:spPr>
        <p:txBody>
          <a:bodyPr lIns="0" tIns="0" rIns="0" bIns="0" rtlCol="0" anchor="t">
            <a:spAutoFit/>
          </a:bodyPr>
          <a:lstStyle/>
          <a:p>
            <a:pPr marL="0" lvl="0" indent="0" algn="l">
              <a:lnSpc>
                <a:spcPts val="8586"/>
              </a:lnSpc>
            </a:pPr>
            <a:r>
              <a:rPr lang="en-US" sz="8100" spc="299">
                <a:solidFill>
                  <a:srgbClr val="FFFFFF"/>
                </a:solidFill>
                <a:latin typeface="TT Berlinerins"/>
                <a:ea typeface="TT Berlinerins"/>
                <a:cs typeface="TT Berlinerins"/>
                <a:sym typeface="TT Berlinerins"/>
              </a:rPr>
              <a:t>INTRODUCTION</a:t>
            </a:r>
          </a:p>
        </p:txBody>
      </p:sp>
    </p:spTree>
  </p:cSld>
  <p:clrMapOvr>
    <a:masterClrMapping/>
  </p:clrMapOvr>
  <p:transition spd="med">
    <p:circl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76" r="-5882" b="-91176"/>
            </a:stretch>
          </a:blipFill>
        </p:spPr>
      </p:sp>
      <p:grpSp>
        <p:nvGrpSpPr>
          <p:cNvPr id="3" name="Group 3"/>
          <p:cNvGrpSpPr/>
          <p:nvPr/>
        </p:nvGrpSpPr>
        <p:grpSpPr>
          <a:xfrm>
            <a:off x="0" y="0"/>
            <a:ext cx="18288000" cy="10414136"/>
            <a:chOff x="0" y="0"/>
            <a:chExt cx="4816593" cy="2742818"/>
          </a:xfrm>
        </p:grpSpPr>
        <p:sp>
          <p:nvSpPr>
            <p:cNvPr id="4" name="Freeform 4"/>
            <p:cNvSpPr/>
            <p:nvPr/>
          </p:nvSpPr>
          <p:spPr>
            <a:xfrm>
              <a:off x="0" y="0"/>
              <a:ext cx="4816592" cy="2742818"/>
            </a:xfrm>
            <a:custGeom>
              <a:avLst/>
              <a:gdLst/>
              <a:ahLst/>
              <a:cxnLst/>
              <a:rect l="l" t="t" r="r" b="b"/>
              <a:pathLst>
                <a:path w="4816592" h="2742818">
                  <a:moveTo>
                    <a:pt x="0" y="0"/>
                  </a:moveTo>
                  <a:lnTo>
                    <a:pt x="4816592" y="0"/>
                  </a:lnTo>
                  <a:lnTo>
                    <a:pt x="4816592" y="2742818"/>
                  </a:lnTo>
                  <a:lnTo>
                    <a:pt x="0" y="2742818"/>
                  </a:lnTo>
                  <a:close/>
                </a:path>
              </a:pathLst>
            </a:custGeom>
            <a:solidFill>
              <a:srgbClr val="366994">
                <a:alpha val="62745"/>
              </a:srgbClr>
            </a:solidFill>
          </p:spPr>
        </p:sp>
        <p:sp>
          <p:nvSpPr>
            <p:cNvPr id="5" name="TextBox 5"/>
            <p:cNvSpPr txBox="1"/>
            <p:nvPr/>
          </p:nvSpPr>
          <p:spPr>
            <a:xfrm>
              <a:off x="0" y="-38100"/>
              <a:ext cx="4816593" cy="278091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222554" y="1028700"/>
            <a:ext cx="9842891" cy="9258300"/>
            <a:chOff x="0" y="0"/>
            <a:chExt cx="2592366" cy="2438400"/>
          </a:xfrm>
        </p:grpSpPr>
        <p:sp>
          <p:nvSpPr>
            <p:cNvPr id="7" name="Freeform 7"/>
            <p:cNvSpPr/>
            <p:nvPr/>
          </p:nvSpPr>
          <p:spPr>
            <a:xfrm>
              <a:off x="0" y="0"/>
              <a:ext cx="2592366" cy="2438400"/>
            </a:xfrm>
            <a:custGeom>
              <a:avLst/>
              <a:gdLst/>
              <a:ahLst/>
              <a:cxnLst/>
              <a:rect l="l" t="t" r="r" b="b"/>
              <a:pathLst>
                <a:path w="2592366" h="2438400">
                  <a:moveTo>
                    <a:pt x="0" y="0"/>
                  </a:moveTo>
                  <a:lnTo>
                    <a:pt x="2592366" y="0"/>
                  </a:lnTo>
                  <a:lnTo>
                    <a:pt x="2592366" y="2438400"/>
                  </a:lnTo>
                  <a:lnTo>
                    <a:pt x="0" y="2438400"/>
                  </a:lnTo>
                  <a:close/>
                </a:path>
              </a:pathLst>
            </a:custGeom>
            <a:solidFill>
              <a:srgbClr val="366994"/>
            </a:solidFill>
          </p:spPr>
        </p:sp>
        <p:sp>
          <p:nvSpPr>
            <p:cNvPr id="8" name="TextBox 8"/>
            <p:cNvSpPr txBox="1"/>
            <p:nvPr/>
          </p:nvSpPr>
          <p:spPr>
            <a:xfrm>
              <a:off x="0" y="-38100"/>
              <a:ext cx="2592366" cy="2476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197780" y="1708221"/>
            <a:ext cx="7892439" cy="2364490"/>
          </a:xfrm>
          <a:prstGeom prst="rect">
            <a:avLst/>
          </a:prstGeom>
        </p:spPr>
        <p:txBody>
          <a:bodyPr lIns="0" tIns="0" rIns="0" bIns="0" rtlCol="0" anchor="t">
            <a:spAutoFit/>
          </a:bodyPr>
          <a:lstStyle/>
          <a:p>
            <a:pPr marL="0" lvl="0" indent="0" algn="ctr">
              <a:lnSpc>
                <a:spcPts val="9222"/>
              </a:lnSpc>
            </a:pPr>
            <a:r>
              <a:rPr lang="en-US" sz="8700" spc="321">
                <a:solidFill>
                  <a:srgbClr val="FFFFFF"/>
                </a:solidFill>
                <a:latin typeface="TT Berlinerins"/>
                <a:ea typeface="TT Berlinerins"/>
                <a:cs typeface="TT Berlinerins"/>
                <a:sym typeface="TT Berlinerins"/>
              </a:rPr>
              <a:t>DESCRIPTION DU PROJET</a:t>
            </a:r>
          </a:p>
        </p:txBody>
      </p:sp>
      <p:sp>
        <p:nvSpPr>
          <p:cNvPr id="10" name="TextBox 10"/>
          <p:cNvSpPr txBox="1"/>
          <p:nvPr/>
        </p:nvSpPr>
        <p:spPr>
          <a:xfrm>
            <a:off x="4654452" y="4247900"/>
            <a:ext cx="8979096" cy="2405380"/>
          </a:xfrm>
          <a:prstGeom prst="rect">
            <a:avLst/>
          </a:prstGeom>
        </p:spPr>
        <p:txBody>
          <a:bodyPr lIns="0" tIns="0" rIns="0" bIns="0" rtlCol="0" anchor="t">
            <a:spAutoFit/>
          </a:bodyPr>
          <a:lstStyle/>
          <a:p>
            <a:pPr algn="ctr">
              <a:lnSpc>
                <a:spcPts val="4760"/>
              </a:lnSpc>
            </a:pPr>
            <a:r>
              <a:rPr lang="en-US" sz="3500" spc="290">
                <a:solidFill>
                  <a:srgbClr val="FFFFFF"/>
                </a:solidFill>
                <a:latin typeface="Arimo"/>
                <a:ea typeface="Arimo"/>
                <a:cs typeface="Arimo"/>
                <a:sym typeface="Arimo"/>
              </a:rPr>
              <a:t>Cette application de vote électronique permet aux électeurs de classer les candidats par ordre de préférence lors d'une élection. </a:t>
            </a:r>
          </a:p>
        </p:txBody>
      </p:sp>
    </p:spTree>
  </p:cSld>
  <p:clrMapOvr>
    <a:masterClrMapping/>
  </p:clrMapOvr>
  <p:transition spd="slow">
    <p:cover dir="l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grpSp>
        <p:nvGrpSpPr>
          <p:cNvPr id="2" name="Group 2"/>
          <p:cNvGrpSpPr/>
          <p:nvPr/>
        </p:nvGrpSpPr>
        <p:grpSpPr>
          <a:xfrm>
            <a:off x="9663703" y="1329106"/>
            <a:ext cx="634534" cy="634534"/>
            <a:chOff x="0" y="0"/>
            <a:chExt cx="846045" cy="846045"/>
          </a:xfrm>
        </p:grpSpPr>
        <p:grpSp>
          <p:nvGrpSpPr>
            <p:cNvPr id="3" name="Group 3"/>
            <p:cNvGrpSpPr/>
            <p:nvPr/>
          </p:nvGrpSpPr>
          <p:grpSpPr>
            <a:xfrm rot="-10800000">
              <a:off x="0" y="0"/>
              <a:ext cx="846045" cy="84604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rot="-10800000">
              <a:off x="310542" y="310542"/>
              <a:ext cx="224962" cy="22496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7" name="Group 7"/>
          <p:cNvGrpSpPr/>
          <p:nvPr/>
        </p:nvGrpSpPr>
        <p:grpSpPr>
          <a:xfrm>
            <a:off x="9625596" y="3847908"/>
            <a:ext cx="634534" cy="634534"/>
            <a:chOff x="0" y="0"/>
            <a:chExt cx="846045" cy="846045"/>
          </a:xfrm>
        </p:grpSpPr>
        <p:grpSp>
          <p:nvGrpSpPr>
            <p:cNvPr id="8" name="Group 8"/>
            <p:cNvGrpSpPr/>
            <p:nvPr/>
          </p:nvGrpSpPr>
          <p:grpSpPr>
            <a:xfrm rot="-10800000">
              <a:off x="0" y="0"/>
              <a:ext cx="846045" cy="84604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0" name="Group 10"/>
            <p:cNvGrpSpPr/>
            <p:nvPr/>
          </p:nvGrpSpPr>
          <p:grpSpPr>
            <a:xfrm rot="-10800000">
              <a:off x="310542" y="310542"/>
              <a:ext cx="224962" cy="22496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12" name="Group 12"/>
          <p:cNvGrpSpPr/>
          <p:nvPr/>
        </p:nvGrpSpPr>
        <p:grpSpPr>
          <a:xfrm>
            <a:off x="9625596" y="6524147"/>
            <a:ext cx="634534" cy="634534"/>
            <a:chOff x="0" y="0"/>
            <a:chExt cx="846045" cy="846045"/>
          </a:xfrm>
        </p:grpSpPr>
        <p:grpSp>
          <p:nvGrpSpPr>
            <p:cNvPr id="13" name="Group 13"/>
            <p:cNvGrpSpPr/>
            <p:nvPr/>
          </p:nvGrpSpPr>
          <p:grpSpPr>
            <a:xfrm rot="-10800000">
              <a:off x="0" y="0"/>
              <a:ext cx="846045" cy="846045"/>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5" name="Group 15"/>
            <p:cNvGrpSpPr/>
            <p:nvPr/>
          </p:nvGrpSpPr>
          <p:grpSpPr>
            <a:xfrm rot="-10800000">
              <a:off x="310542" y="310542"/>
              <a:ext cx="224962" cy="224962"/>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17" name="Group 17"/>
          <p:cNvGrpSpPr/>
          <p:nvPr/>
        </p:nvGrpSpPr>
        <p:grpSpPr>
          <a:xfrm>
            <a:off x="0" y="1697913"/>
            <a:ext cx="9144000" cy="10287000"/>
            <a:chOff x="0" y="0"/>
            <a:chExt cx="12192000" cy="13716000"/>
          </a:xfrm>
        </p:grpSpPr>
        <p:pic>
          <p:nvPicPr>
            <p:cNvPr id="18" name="Picture 18"/>
            <p:cNvPicPr>
              <a:picLocks noChangeAspect="1"/>
            </p:cNvPicPr>
            <p:nvPr/>
          </p:nvPicPr>
          <p:blipFill>
            <a:blip r:embed="rId2"/>
            <a:srcRect l="20333" r="20333"/>
            <a:stretch>
              <a:fillRect/>
            </a:stretch>
          </p:blipFill>
          <p:spPr>
            <a:xfrm>
              <a:off x="0" y="0"/>
              <a:ext cx="12192000" cy="13716000"/>
            </a:xfrm>
            <a:prstGeom prst="rect">
              <a:avLst/>
            </a:prstGeom>
          </p:spPr>
        </p:pic>
      </p:grpSp>
      <p:grpSp>
        <p:nvGrpSpPr>
          <p:cNvPr id="19" name="Group 19"/>
          <p:cNvGrpSpPr/>
          <p:nvPr/>
        </p:nvGrpSpPr>
        <p:grpSpPr>
          <a:xfrm>
            <a:off x="-8662404" y="-63568"/>
            <a:ext cx="18288000" cy="10414136"/>
            <a:chOff x="0" y="0"/>
            <a:chExt cx="4816593" cy="2742818"/>
          </a:xfrm>
        </p:grpSpPr>
        <p:sp>
          <p:nvSpPr>
            <p:cNvPr id="20" name="Freeform 20"/>
            <p:cNvSpPr/>
            <p:nvPr/>
          </p:nvSpPr>
          <p:spPr>
            <a:xfrm>
              <a:off x="0" y="0"/>
              <a:ext cx="4816592" cy="2742818"/>
            </a:xfrm>
            <a:custGeom>
              <a:avLst/>
              <a:gdLst/>
              <a:ahLst/>
              <a:cxnLst/>
              <a:rect l="l" t="t" r="r" b="b"/>
              <a:pathLst>
                <a:path w="4816592" h="2742818">
                  <a:moveTo>
                    <a:pt x="0" y="0"/>
                  </a:moveTo>
                  <a:lnTo>
                    <a:pt x="4816592" y="0"/>
                  </a:lnTo>
                  <a:lnTo>
                    <a:pt x="4816592" y="2742818"/>
                  </a:lnTo>
                  <a:lnTo>
                    <a:pt x="0" y="2742818"/>
                  </a:lnTo>
                  <a:close/>
                </a:path>
              </a:pathLst>
            </a:custGeom>
            <a:solidFill>
              <a:srgbClr val="366994">
                <a:alpha val="62745"/>
              </a:srgbClr>
            </a:solidFill>
          </p:spPr>
        </p:sp>
        <p:sp>
          <p:nvSpPr>
            <p:cNvPr id="21" name="TextBox 21"/>
            <p:cNvSpPr txBox="1"/>
            <p:nvPr/>
          </p:nvSpPr>
          <p:spPr>
            <a:xfrm>
              <a:off x="0" y="-38100"/>
              <a:ext cx="4816593" cy="2780918"/>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858192" y="2049365"/>
            <a:ext cx="7427617" cy="3712210"/>
          </a:xfrm>
          <a:prstGeom prst="rect">
            <a:avLst/>
          </a:prstGeom>
        </p:spPr>
        <p:txBody>
          <a:bodyPr lIns="0" tIns="0" rIns="0" bIns="0" rtlCol="0" anchor="t">
            <a:spAutoFit/>
          </a:bodyPr>
          <a:lstStyle/>
          <a:p>
            <a:pPr algn="ctr">
              <a:lnSpc>
                <a:spcPts val="9679"/>
              </a:lnSpc>
            </a:pPr>
            <a:r>
              <a:rPr lang="en-US" sz="8799" spc="325">
                <a:solidFill>
                  <a:srgbClr val="FFFFFF"/>
                </a:solidFill>
                <a:latin typeface="TT Berlinerins"/>
                <a:ea typeface="TT Berlinerins"/>
                <a:cs typeface="TT Berlinerins"/>
                <a:sym typeface="TT Berlinerins"/>
              </a:rPr>
              <a:t>FONCTIONNALITES PRINCIPALES</a:t>
            </a:r>
          </a:p>
          <a:p>
            <a:pPr marL="0" lvl="0" indent="0" algn="ctr">
              <a:lnSpc>
                <a:spcPts val="9679"/>
              </a:lnSpc>
            </a:pPr>
            <a:endParaRPr lang="en-US" sz="8799" spc="325">
              <a:solidFill>
                <a:srgbClr val="FFFFFF"/>
              </a:solidFill>
              <a:latin typeface="TT Berlinerins"/>
              <a:ea typeface="TT Berlinerins"/>
              <a:cs typeface="TT Berlinerins"/>
              <a:sym typeface="TT Berlinerins"/>
            </a:endParaRPr>
          </a:p>
        </p:txBody>
      </p:sp>
      <p:sp>
        <p:nvSpPr>
          <p:cNvPr id="23" name="TextBox 23"/>
          <p:cNvSpPr txBox="1"/>
          <p:nvPr/>
        </p:nvSpPr>
        <p:spPr>
          <a:xfrm>
            <a:off x="10817939" y="1243381"/>
            <a:ext cx="5712454" cy="1800098"/>
          </a:xfrm>
          <a:prstGeom prst="rect">
            <a:avLst/>
          </a:prstGeom>
        </p:spPr>
        <p:txBody>
          <a:bodyPr lIns="0" tIns="0" rIns="0" bIns="0" rtlCol="0" anchor="t">
            <a:spAutoFit/>
          </a:bodyPr>
          <a:lstStyle/>
          <a:p>
            <a:pPr algn="l">
              <a:lnSpc>
                <a:spcPts val="4732"/>
              </a:lnSpc>
            </a:pPr>
            <a:r>
              <a:rPr lang="en-US" sz="3380" b="1" spc="125">
                <a:solidFill>
                  <a:srgbClr val="FFFFFF"/>
                </a:solidFill>
                <a:latin typeface="Arimo Bold"/>
                <a:ea typeface="Arimo Bold"/>
                <a:cs typeface="Arimo Bold"/>
                <a:sym typeface="Arimo Bold"/>
              </a:rPr>
              <a:t>Gestion des élections par les organisateurs</a:t>
            </a:r>
          </a:p>
          <a:p>
            <a:pPr marL="0" lvl="0" indent="0" algn="l">
              <a:lnSpc>
                <a:spcPts val="4732"/>
              </a:lnSpc>
            </a:pPr>
            <a:endParaRPr lang="en-US" sz="3380" b="1" spc="125">
              <a:solidFill>
                <a:srgbClr val="FFFFFF"/>
              </a:solidFill>
              <a:latin typeface="Arimo Bold"/>
              <a:ea typeface="Arimo Bold"/>
              <a:cs typeface="Arimo Bold"/>
              <a:sym typeface="Arimo Bold"/>
            </a:endParaRPr>
          </a:p>
        </p:txBody>
      </p:sp>
      <p:sp>
        <p:nvSpPr>
          <p:cNvPr id="24" name="TextBox 24"/>
          <p:cNvSpPr txBox="1"/>
          <p:nvPr/>
        </p:nvSpPr>
        <p:spPr>
          <a:xfrm>
            <a:off x="10817939" y="3762183"/>
            <a:ext cx="6306701" cy="1800098"/>
          </a:xfrm>
          <a:prstGeom prst="rect">
            <a:avLst/>
          </a:prstGeom>
        </p:spPr>
        <p:txBody>
          <a:bodyPr lIns="0" tIns="0" rIns="0" bIns="0" rtlCol="0" anchor="t">
            <a:spAutoFit/>
          </a:bodyPr>
          <a:lstStyle/>
          <a:p>
            <a:pPr algn="l">
              <a:lnSpc>
                <a:spcPts val="4732"/>
              </a:lnSpc>
            </a:pPr>
            <a:r>
              <a:rPr lang="en-US" sz="3380" b="1" spc="125">
                <a:solidFill>
                  <a:srgbClr val="FFFFFF"/>
                </a:solidFill>
                <a:latin typeface="Arimo Bold"/>
                <a:ea typeface="Arimo Bold"/>
                <a:cs typeface="Arimo Bold"/>
                <a:sym typeface="Arimo Bold"/>
              </a:rPr>
              <a:t>Inscription des électeurs et des candidats</a:t>
            </a:r>
          </a:p>
          <a:p>
            <a:pPr marL="0" lvl="0" indent="0" algn="l">
              <a:lnSpc>
                <a:spcPts val="4732"/>
              </a:lnSpc>
            </a:pPr>
            <a:endParaRPr lang="en-US" sz="3380" b="1" spc="125">
              <a:solidFill>
                <a:srgbClr val="FFFFFF"/>
              </a:solidFill>
              <a:latin typeface="Arimo Bold"/>
              <a:ea typeface="Arimo Bold"/>
              <a:cs typeface="Arimo Bold"/>
              <a:sym typeface="Arimo Bold"/>
            </a:endParaRPr>
          </a:p>
        </p:txBody>
      </p:sp>
      <p:sp>
        <p:nvSpPr>
          <p:cNvPr id="25" name="TextBox 25"/>
          <p:cNvSpPr txBox="1"/>
          <p:nvPr/>
        </p:nvSpPr>
        <p:spPr>
          <a:xfrm>
            <a:off x="10817939" y="6321951"/>
            <a:ext cx="6999170" cy="2400173"/>
          </a:xfrm>
          <a:prstGeom prst="rect">
            <a:avLst/>
          </a:prstGeom>
        </p:spPr>
        <p:txBody>
          <a:bodyPr lIns="0" tIns="0" rIns="0" bIns="0" rtlCol="0" anchor="t">
            <a:spAutoFit/>
          </a:bodyPr>
          <a:lstStyle/>
          <a:p>
            <a:pPr algn="l">
              <a:lnSpc>
                <a:spcPts val="4732"/>
              </a:lnSpc>
            </a:pPr>
            <a:r>
              <a:rPr lang="en-US" sz="3380" b="1" spc="125">
                <a:solidFill>
                  <a:srgbClr val="FFFFFF"/>
                </a:solidFill>
                <a:latin typeface="Arimo Bold"/>
                <a:ea typeface="Arimo Bold"/>
                <a:cs typeface="Arimo Bold"/>
                <a:sym typeface="Arimo Bold"/>
              </a:rPr>
              <a:t>Processus de vote sécurisé avec classement de préférence (1er et 2ème choix)</a:t>
            </a:r>
          </a:p>
          <a:p>
            <a:pPr marL="0" lvl="0" indent="0" algn="l">
              <a:lnSpc>
                <a:spcPts val="4732"/>
              </a:lnSpc>
            </a:pPr>
            <a:endParaRPr lang="en-US" sz="3380" b="1" spc="125">
              <a:solidFill>
                <a:srgbClr val="FFFFFF"/>
              </a:solidFill>
              <a:latin typeface="Arimo Bold"/>
              <a:ea typeface="Arimo Bold"/>
              <a:cs typeface="Arimo Bold"/>
              <a:sym typeface="Arimo Bold"/>
            </a:endParaRPr>
          </a:p>
        </p:txBody>
      </p:sp>
    </p:spTree>
  </p:cSld>
  <p:clrMapOvr>
    <a:masterClrMapping/>
  </p:clrMapOvr>
  <p:transition spd="slow">
    <p:cover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grpSp>
        <p:nvGrpSpPr>
          <p:cNvPr id="2" name="Group 2"/>
          <p:cNvGrpSpPr/>
          <p:nvPr/>
        </p:nvGrpSpPr>
        <p:grpSpPr>
          <a:xfrm>
            <a:off x="9459359" y="711433"/>
            <a:ext cx="634534" cy="634534"/>
            <a:chOff x="0" y="0"/>
            <a:chExt cx="846045" cy="846045"/>
          </a:xfrm>
        </p:grpSpPr>
        <p:grpSp>
          <p:nvGrpSpPr>
            <p:cNvPr id="3" name="Group 3"/>
            <p:cNvGrpSpPr/>
            <p:nvPr/>
          </p:nvGrpSpPr>
          <p:grpSpPr>
            <a:xfrm rot="-10800000">
              <a:off x="0" y="0"/>
              <a:ext cx="846045" cy="84604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rot="-10800000">
              <a:off x="310542" y="310542"/>
              <a:ext cx="224962" cy="22496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7" name="Group 7"/>
          <p:cNvGrpSpPr/>
          <p:nvPr/>
        </p:nvGrpSpPr>
        <p:grpSpPr>
          <a:xfrm>
            <a:off x="9521185" y="4628850"/>
            <a:ext cx="634534" cy="634534"/>
            <a:chOff x="0" y="0"/>
            <a:chExt cx="846045" cy="846045"/>
          </a:xfrm>
        </p:grpSpPr>
        <p:grpSp>
          <p:nvGrpSpPr>
            <p:cNvPr id="8" name="Group 8"/>
            <p:cNvGrpSpPr/>
            <p:nvPr/>
          </p:nvGrpSpPr>
          <p:grpSpPr>
            <a:xfrm rot="-10800000">
              <a:off x="0" y="0"/>
              <a:ext cx="846045" cy="84604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0" name="Group 10"/>
            <p:cNvGrpSpPr/>
            <p:nvPr/>
          </p:nvGrpSpPr>
          <p:grpSpPr>
            <a:xfrm rot="-10800000">
              <a:off x="310542" y="310542"/>
              <a:ext cx="224962" cy="22496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12" name="Group 12"/>
          <p:cNvGrpSpPr/>
          <p:nvPr/>
        </p:nvGrpSpPr>
        <p:grpSpPr>
          <a:xfrm>
            <a:off x="9521185" y="8131707"/>
            <a:ext cx="634534" cy="634534"/>
            <a:chOff x="0" y="0"/>
            <a:chExt cx="846045" cy="846045"/>
          </a:xfrm>
        </p:grpSpPr>
        <p:grpSp>
          <p:nvGrpSpPr>
            <p:cNvPr id="13" name="Group 13"/>
            <p:cNvGrpSpPr/>
            <p:nvPr/>
          </p:nvGrpSpPr>
          <p:grpSpPr>
            <a:xfrm rot="-10800000">
              <a:off x="0" y="0"/>
              <a:ext cx="846045" cy="846045"/>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5" name="Group 15"/>
            <p:cNvGrpSpPr/>
            <p:nvPr/>
          </p:nvGrpSpPr>
          <p:grpSpPr>
            <a:xfrm rot="-10800000">
              <a:off x="310542" y="310542"/>
              <a:ext cx="224962" cy="224962"/>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17" name="Group 17"/>
          <p:cNvGrpSpPr/>
          <p:nvPr/>
        </p:nvGrpSpPr>
        <p:grpSpPr>
          <a:xfrm>
            <a:off x="0" y="0"/>
            <a:ext cx="9144000" cy="10287000"/>
            <a:chOff x="0" y="0"/>
            <a:chExt cx="12192000" cy="13716000"/>
          </a:xfrm>
        </p:grpSpPr>
        <p:pic>
          <p:nvPicPr>
            <p:cNvPr id="18" name="Picture 18"/>
            <p:cNvPicPr>
              <a:picLocks noChangeAspect="1"/>
            </p:cNvPicPr>
            <p:nvPr/>
          </p:nvPicPr>
          <p:blipFill>
            <a:blip r:embed="rId2"/>
            <a:srcRect l="20388" r="20388"/>
            <a:stretch>
              <a:fillRect/>
            </a:stretch>
          </p:blipFill>
          <p:spPr>
            <a:xfrm>
              <a:off x="0" y="0"/>
              <a:ext cx="12192000" cy="13716000"/>
            </a:xfrm>
            <a:prstGeom prst="rect">
              <a:avLst/>
            </a:prstGeom>
          </p:spPr>
        </p:pic>
      </p:grpSp>
      <p:grpSp>
        <p:nvGrpSpPr>
          <p:cNvPr id="19" name="Group 19"/>
          <p:cNvGrpSpPr/>
          <p:nvPr/>
        </p:nvGrpSpPr>
        <p:grpSpPr>
          <a:xfrm>
            <a:off x="-9144000" y="56316"/>
            <a:ext cx="18288000" cy="10414136"/>
            <a:chOff x="0" y="0"/>
            <a:chExt cx="4816593" cy="2742818"/>
          </a:xfrm>
        </p:grpSpPr>
        <p:sp>
          <p:nvSpPr>
            <p:cNvPr id="20" name="Freeform 20"/>
            <p:cNvSpPr/>
            <p:nvPr/>
          </p:nvSpPr>
          <p:spPr>
            <a:xfrm>
              <a:off x="0" y="0"/>
              <a:ext cx="4816592" cy="2742818"/>
            </a:xfrm>
            <a:custGeom>
              <a:avLst/>
              <a:gdLst/>
              <a:ahLst/>
              <a:cxnLst/>
              <a:rect l="l" t="t" r="r" b="b"/>
              <a:pathLst>
                <a:path w="4816592" h="2742818">
                  <a:moveTo>
                    <a:pt x="0" y="0"/>
                  </a:moveTo>
                  <a:lnTo>
                    <a:pt x="4816592" y="0"/>
                  </a:lnTo>
                  <a:lnTo>
                    <a:pt x="4816592" y="2742818"/>
                  </a:lnTo>
                  <a:lnTo>
                    <a:pt x="0" y="2742818"/>
                  </a:lnTo>
                  <a:close/>
                </a:path>
              </a:pathLst>
            </a:custGeom>
            <a:solidFill>
              <a:srgbClr val="366994">
                <a:alpha val="62745"/>
              </a:srgbClr>
            </a:solidFill>
          </p:spPr>
        </p:sp>
        <p:sp>
          <p:nvSpPr>
            <p:cNvPr id="21" name="TextBox 21"/>
            <p:cNvSpPr txBox="1"/>
            <p:nvPr/>
          </p:nvSpPr>
          <p:spPr>
            <a:xfrm>
              <a:off x="0" y="-38100"/>
              <a:ext cx="4816593" cy="2780918"/>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4763924" y="5901829"/>
            <a:ext cx="3003729" cy="2864412"/>
          </a:xfrm>
          <a:custGeom>
            <a:avLst/>
            <a:gdLst/>
            <a:ahLst/>
            <a:cxnLst/>
            <a:rect l="l" t="t" r="r" b="b"/>
            <a:pathLst>
              <a:path w="3003729" h="2864412">
                <a:moveTo>
                  <a:pt x="0" y="0"/>
                </a:moveTo>
                <a:lnTo>
                  <a:pt x="3003729" y="0"/>
                </a:lnTo>
                <a:lnTo>
                  <a:pt x="3003729" y="2864412"/>
                </a:lnTo>
                <a:lnTo>
                  <a:pt x="0" y="2864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3" name="TextBox 23"/>
          <p:cNvSpPr txBox="1"/>
          <p:nvPr/>
        </p:nvSpPr>
        <p:spPr>
          <a:xfrm>
            <a:off x="10536719" y="4543125"/>
            <a:ext cx="5529595" cy="3002220"/>
          </a:xfrm>
          <a:prstGeom prst="rect">
            <a:avLst/>
          </a:prstGeom>
        </p:spPr>
        <p:txBody>
          <a:bodyPr lIns="0" tIns="0" rIns="0" bIns="0" rtlCol="0" anchor="t">
            <a:spAutoFit/>
          </a:bodyPr>
          <a:lstStyle/>
          <a:p>
            <a:pPr algn="l">
              <a:lnSpc>
                <a:spcPts val="4735"/>
              </a:lnSpc>
            </a:pPr>
            <a:r>
              <a:rPr lang="en-US" sz="3382" b="1" spc="125">
                <a:solidFill>
                  <a:srgbClr val="FFFFFF"/>
                </a:solidFill>
                <a:latin typeface="Arimo Bold"/>
                <a:ea typeface="Arimo Bold"/>
                <a:cs typeface="Arimo Bold"/>
                <a:sym typeface="Arimo Bold"/>
              </a:rPr>
              <a:t>Affichage des résultats des élections en temps réel une fois les votes clôturés</a:t>
            </a:r>
          </a:p>
          <a:p>
            <a:pPr marL="0" lvl="0" indent="0" algn="l">
              <a:lnSpc>
                <a:spcPts val="4735"/>
              </a:lnSpc>
            </a:pPr>
            <a:endParaRPr lang="en-US" sz="3382" b="1" spc="125">
              <a:solidFill>
                <a:srgbClr val="FFFFFF"/>
              </a:solidFill>
              <a:latin typeface="Arimo Bold"/>
              <a:ea typeface="Arimo Bold"/>
              <a:cs typeface="Arimo Bold"/>
              <a:sym typeface="Arimo Bold"/>
            </a:endParaRPr>
          </a:p>
        </p:txBody>
      </p:sp>
      <p:sp>
        <p:nvSpPr>
          <p:cNvPr id="24" name="TextBox 24"/>
          <p:cNvSpPr txBox="1"/>
          <p:nvPr/>
        </p:nvSpPr>
        <p:spPr>
          <a:xfrm>
            <a:off x="10536719" y="8045982"/>
            <a:ext cx="5529595" cy="3002220"/>
          </a:xfrm>
          <a:prstGeom prst="rect">
            <a:avLst/>
          </a:prstGeom>
        </p:spPr>
        <p:txBody>
          <a:bodyPr lIns="0" tIns="0" rIns="0" bIns="0" rtlCol="0" anchor="t">
            <a:spAutoFit/>
          </a:bodyPr>
          <a:lstStyle/>
          <a:p>
            <a:pPr algn="l">
              <a:lnSpc>
                <a:spcPts val="4735"/>
              </a:lnSpc>
            </a:pPr>
            <a:r>
              <a:rPr lang="en-US" sz="3382" b="1" spc="125">
                <a:solidFill>
                  <a:srgbClr val="FFFFFF"/>
                </a:solidFill>
                <a:latin typeface="Arimo Bold"/>
                <a:ea typeface="Arimo Bold"/>
                <a:cs typeface="Arimo Bold"/>
                <a:sym typeface="Arimo Bold"/>
              </a:rPr>
              <a:t>Importation des électeurs via un fichier CSV</a:t>
            </a:r>
          </a:p>
          <a:p>
            <a:pPr marL="0" lvl="0" indent="0" algn="l">
              <a:lnSpc>
                <a:spcPts val="4735"/>
              </a:lnSpc>
            </a:pPr>
            <a:endParaRPr lang="en-US" sz="3382" b="1" spc="125">
              <a:solidFill>
                <a:srgbClr val="FFFFFF"/>
              </a:solidFill>
              <a:latin typeface="Arimo Bold"/>
              <a:ea typeface="Arimo Bold"/>
              <a:cs typeface="Arimo Bold"/>
              <a:sym typeface="Arimo Bold"/>
            </a:endParaRPr>
          </a:p>
          <a:p>
            <a:pPr marL="0" lvl="0" indent="0" algn="l">
              <a:lnSpc>
                <a:spcPts val="4735"/>
              </a:lnSpc>
            </a:pPr>
            <a:endParaRPr lang="en-US" sz="3382" b="1" spc="125">
              <a:solidFill>
                <a:srgbClr val="FFFFFF"/>
              </a:solidFill>
              <a:latin typeface="Arimo Bold"/>
              <a:ea typeface="Arimo Bold"/>
              <a:cs typeface="Arimo Bold"/>
              <a:sym typeface="Arimo Bold"/>
            </a:endParaRPr>
          </a:p>
        </p:txBody>
      </p:sp>
      <p:sp>
        <p:nvSpPr>
          <p:cNvPr id="25" name="TextBox 25"/>
          <p:cNvSpPr txBox="1"/>
          <p:nvPr/>
        </p:nvSpPr>
        <p:spPr>
          <a:xfrm>
            <a:off x="10409253" y="584299"/>
            <a:ext cx="6914387" cy="3813759"/>
          </a:xfrm>
          <a:prstGeom prst="rect">
            <a:avLst/>
          </a:prstGeom>
        </p:spPr>
        <p:txBody>
          <a:bodyPr lIns="0" tIns="0" rIns="0" bIns="0" rtlCol="0" anchor="t">
            <a:spAutoFit/>
          </a:bodyPr>
          <a:lstStyle/>
          <a:p>
            <a:pPr algn="l">
              <a:lnSpc>
                <a:spcPts val="4326"/>
              </a:lnSpc>
            </a:pPr>
            <a:r>
              <a:rPr lang="en-US" sz="3380" b="1" spc="125">
                <a:solidFill>
                  <a:srgbClr val="FFFFFF"/>
                </a:solidFill>
                <a:latin typeface="Arimo Bold"/>
                <a:ea typeface="Arimo Bold"/>
                <a:cs typeface="Arimo Bold"/>
                <a:sym typeface="Arimo Bold"/>
              </a:rPr>
              <a:t>Calcul des résultats selon la méthode de vote par classement (redistribution des voix si aucun candidat n'obtient la majorité absolue au premier tour)</a:t>
            </a:r>
          </a:p>
          <a:p>
            <a:pPr marL="0" lvl="0" indent="0" algn="l">
              <a:lnSpc>
                <a:spcPts val="4326"/>
              </a:lnSpc>
            </a:pPr>
            <a:endParaRPr lang="en-US" sz="3380" b="1" spc="125">
              <a:solidFill>
                <a:srgbClr val="FFFFFF"/>
              </a:solidFill>
              <a:latin typeface="Arimo Bold"/>
              <a:ea typeface="Arimo Bold"/>
              <a:cs typeface="Arimo Bold"/>
              <a:sym typeface="Arimo Bold"/>
            </a:endParaRPr>
          </a:p>
        </p:txBody>
      </p:sp>
    </p:spTree>
  </p:cSld>
  <p:clrMapOvr>
    <a:masterClrMapping/>
  </p:clrMapOvr>
  <p:transition>
    <p:circl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grpSp>
        <p:nvGrpSpPr>
          <p:cNvPr id="2" name="Group 2"/>
          <p:cNvGrpSpPr/>
          <p:nvPr/>
        </p:nvGrpSpPr>
        <p:grpSpPr>
          <a:xfrm>
            <a:off x="10112991" y="2223821"/>
            <a:ext cx="634534" cy="634534"/>
            <a:chOff x="0" y="0"/>
            <a:chExt cx="846045" cy="846045"/>
          </a:xfrm>
        </p:grpSpPr>
        <p:grpSp>
          <p:nvGrpSpPr>
            <p:cNvPr id="3" name="Group 3"/>
            <p:cNvGrpSpPr/>
            <p:nvPr/>
          </p:nvGrpSpPr>
          <p:grpSpPr>
            <a:xfrm rot="-10800000">
              <a:off x="0" y="0"/>
              <a:ext cx="846045" cy="84604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rot="-10800000">
              <a:off x="310542" y="310542"/>
              <a:ext cx="224962" cy="22496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7" name="Group 7"/>
          <p:cNvGrpSpPr/>
          <p:nvPr/>
        </p:nvGrpSpPr>
        <p:grpSpPr>
          <a:xfrm>
            <a:off x="10112991" y="4242747"/>
            <a:ext cx="634534" cy="634534"/>
            <a:chOff x="0" y="0"/>
            <a:chExt cx="846045" cy="846045"/>
          </a:xfrm>
        </p:grpSpPr>
        <p:grpSp>
          <p:nvGrpSpPr>
            <p:cNvPr id="8" name="Group 8"/>
            <p:cNvGrpSpPr/>
            <p:nvPr/>
          </p:nvGrpSpPr>
          <p:grpSpPr>
            <a:xfrm rot="-10800000">
              <a:off x="0" y="0"/>
              <a:ext cx="846045" cy="84604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0" name="Group 10"/>
            <p:cNvGrpSpPr/>
            <p:nvPr/>
          </p:nvGrpSpPr>
          <p:grpSpPr>
            <a:xfrm rot="-10800000">
              <a:off x="310542" y="310542"/>
              <a:ext cx="224962" cy="22496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12" name="Group 12"/>
          <p:cNvGrpSpPr/>
          <p:nvPr/>
        </p:nvGrpSpPr>
        <p:grpSpPr>
          <a:xfrm>
            <a:off x="10292797" y="7042443"/>
            <a:ext cx="634534" cy="634534"/>
            <a:chOff x="0" y="0"/>
            <a:chExt cx="846045" cy="846045"/>
          </a:xfrm>
        </p:grpSpPr>
        <p:grpSp>
          <p:nvGrpSpPr>
            <p:cNvPr id="13" name="Group 13"/>
            <p:cNvGrpSpPr/>
            <p:nvPr/>
          </p:nvGrpSpPr>
          <p:grpSpPr>
            <a:xfrm rot="-10800000">
              <a:off x="0" y="0"/>
              <a:ext cx="846045" cy="846045"/>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5" name="Group 15"/>
            <p:cNvGrpSpPr/>
            <p:nvPr/>
          </p:nvGrpSpPr>
          <p:grpSpPr>
            <a:xfrm rot="-10800000">
              <a:off x="310542" y="310542"/>
              <a:ext cx="224962" cy="224962"/>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6994"/>
              </a:solidFill>
            </p:spPr>
          </p:sp>
        </p:grpSp>
      </p:grpSp>
      <p:grpSp>
        <p:nvGrpSpPr>
          <p:cNvPr id="17" name="Group 17"/>
          <p:cNvGrpSpPr/>
          <p:nvPr/>
        </p:nvGrpSpPr>
        <p:grpSpPr>
          <a:xfrm>
            <a:off x="0" y="0"/>
            <a:ext cx="9144000" cy="10287000"/>
            <a:chOff x="0" y="0"/>
            <a:chExt cx="12192000" cy="13716000"/>
          </a:xfrm>
        </p:grpSpPr>
        <p:pic>
          <p:nvPicPr>
            <p:cNvPr id="18" name="Picture 18"/>
            <p:cNvPicPr>
              <a:picLocks noChangeAspect="1"/>
            </p:cNvPicPr>
            <p:nvPr/>
          </p:nvPicPr>
          <p:blipFill>
            <a:blip r:embed="rId2"/>
            <a:srcRect l="25000" r="25000"/>
            <a:stretch>
              <a:fillRect/>
            </a:stretch>
          </p:blipFill>
          <p:spPr>
            <a:xfrm>
              <a:off x="0" y="0"/>
              <a:ext cx="12192000" cy="13716000"/>
            </a:xfrm>
            <a:prstGeom prst="rect">
              <a:avLst/>
            </a:prstGeom>
          </p:spPr>
        </p:pic>
      </p:grpSp>
      <p:grpSp>
        <p:nvGrpSpPr>
          <p:cNvPr id="19" name="Group 19"/>
          <p:cNvGrpSpPr/>
          <p:nvPr/>
        </p:nvGrpSpPr>
        <p:grpSpPr>
          <a:xfrm>
            <a:off x="-11041262" y="0"/>
            <a:ext cx="18288000" cy="10414136"/>
            <a:chOff x="0" y="0"/>
            <a:chExt cx="4816593" cy="2742818"/>
          </a:xfrm>
        </p:grpSpPr>
        <p:sp>
          <p:nvSpPr>
            <p:cNvPr id="20" name="Freeform 20"/>
            <p:cNvSpPr/>
            <p:nvPr/>
          </p:nvSpPr>
          <p:spPr>
            <a:xfrm>
              <a:off x="0" y="0"/>
              <a:ext cx="4816592" cy="2742818"/>
            </a:xfrm>
            <a:custGeom>
              <a:avLst/>
              <a:gdLst/>
              <a:ahLst/>
              <a:cxnLst/>
              <a:rect l="l" t="t" r="r" b="b"/>
              <a:pathLst>
                <a:path w="4816592" h="2742818">
                  <a:moveTo>
                    <a:pt x="0" y="0"/>
                  </a:moveTo>
                  <a:lnTo>
                    <a:pt x="4816592" y="0"/>
                  </a:lnTo>
                  <a:lnTo>
                    <a:pt x="4816592" y="2742818"/>
                  </a:lnTo>
                  <a:lnTo>
                    <a:pt x="0" y="2742818"/>
                  </a:lnTo>
                  <a:close/>
                </a:path>
              </a:pathLst>
            </a:custGeom>
            <a:solidFill>
              <a:srgbClr val="366994">
                <a:alpha val="62745"/>
              </a:srgbClr>
            </a:solidFill>
          </p:spPr>
        </p:sp>
        <p:sp>
          <p:nvSpPr>
            <p:cNvPr id="21" name="TextBox 21"/>
            <p:cNvSpPr txBox="1"/>
            <p:nvPr/>
          </p:nvSpPr>
          <p:spPr>
            <a:xfrm>
              <a:off x="0" y="-38100"/>
              <a:ext cx="4816593" cy="2780918"/>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5176068" y="1907633"/>
            <a:ext cx="955936" cy="950722"/>
          </a:xfrm>
          <a:custGeom>
            <a:avLst/>
            <a:gdLst/>
            <a:ahLst/>
            <a:cxnLst/>
            <a:rect l="l" t="t" r="r" b="b"/>
            <a:pathLst>
              <a:path w="955936" h="950722">
                <a:moveTo>
                  <a:pt x="0" y="0"/>
                </a:moveTo>
                <a:lnTo>
                  <a:pt x="955936" y="0"/>
                </a:lnTo>
                <a:lnTo>
                  <a:pt x="955936" y="950722"/>
                </a:lnTo>
                <a:lnTo>
                  <a:pt x="0" y="95072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pic>
        <p:nvPicPr>
          <p:cNvPr id="23" name="Picture 23"/>
          <p:cNvPicPr>
            <a:picLocks noChangeAspect="1"/>
          </p:cNvPicPr>
          <p:nvPr/>
        </p:nvPicPr>
        <p:blipFill>
          <a:blip r:embed="rId5"/>
          <a:srcRect/>
          <a:stretch>
            <a:fillRect/>
          </a:stretch>
        </p:blipFill>
        <p:spPr>
          <a:xfrm>
            <a:off x="1267977" y="6779902"/>
            <a:ext cx="4219851" cy="3896903"/>
          </a:xfrm>
          <a:prstGeom prst="rect">
            <a:avLst/>
          </a:prstGeom>
        </p:spPr>
      </p:pic>
      <p:sp>
        <p:nvSpPr>
          <p:cNvPr id="24" name="Freeform 24"/>
          <p:cNvSpPr/>
          <p:nvPr/>
        </p:nvSpPr>
        <p:spPr>
          <a:xfrm>
            <a:off x="16977073" y="4114570"/>
            <a:ext cx="1059553" cy="1028930"/>
          </a:xfrm>
          <a:custGeom>
            <a:avLst/>
            <a:gdLst/>
            <a:ahLst/>
            <a:cxnLst/>
            <a:rect l="l" t="t" r="r" b="b"/>
            <a:pathLst>
              <a:path w="1059553" h="1028930">
                <a:moveTo>
                  <a:pt x="0" y="0"/>
                </a:moveTo>
                <a:lnTo>
                  <a:pt x="1059553" y="0"/>
                </a:lnTo>
                <a:lnTo>
                  <a:pt x="1059553" y="1028930"/>
                </a:lnTo>
                <a:lnTo>
                  <a:pt x="0" y="1028930"/>
                </a:lnTo>
                <a:lnTo>
                  <a:pt x="0" y="0"/>
                </a:lnTo>
                <a:close/>
              </a:path>
            </a:pathLst>
          </a:custGeom>
          <a:blipFill>
            <a:blip r:embed="rId6"/>
            <a:stretch>
              <a:fillRect/>
            </a:stretch>
          </a:blipFill>
        </p:spPr>
      </p:sp>
      <p:sp>
        <p:nvSpPr>
          <p:cNvPr id="25" name="TextBox 25"/>
          <p:cNvSpPr txBox="1"/>
          <p:nvPr/>
        </p:nvSpPr>
        <p:spPr>
          <a:xfrm>
            <a:off x="186515" y="1060329"/>
            <a:ext cx="7060223" cy="4940935"/>
          </a:xfrm>
          <a:prstGeom prst="rect">
            <a:avLst/>
          </a:prstGeom>
        </p:spPr>
        <p:txBody>
          <a:bodyPr lIns="0" tIns="0" rIns="0" bIns="0" rtlCol="0" anchor="t">
            <a:spAutoFit/>
          </a:bodyPr>
          <a:lstStyle/>
          <a:p>
            <a:pPr marL="0" lvl="0" indent="0" algn="l">
              <a:lnSpc>
                <a:spcPts val="9679"/>
              </a:lnSpc>
            </a:pPr>
            <a:r>
              <a:rPr lang="en-US" sz="8799" spc="325">
                <a:solidFill>
                  <a:srgbClr val="FFFFFF"/>
                </a:solidFill>
                <a:latin typeface="TT Berlinerins"/>
                <a:ea typeface="TT Berlinerins"/>
                <a:cs typeface="TT Berlinerins"/>
                <a:sym typeface="TT Berlinerins"/>
              </a:rPr>
              <a:t>Les technologies de developpement </a:t>
            </a:r>
          </a:p>
        </p:txBody>
      </p:sp>
      <p:sp>
        <p:nvSpPr>
          <p:cNvPr id="26" name="TextBox 26"/>
          <p:cNvSpPr txBox="1"/>
          <p:nvPr/>
        </p:nvSpPr>
        <p:spPr>
          <a:xfrm>
            <a:off x="11447478" y="4200011"/>
            <a:ext cx="5529595" cy="1801253"/>
          </a:xfrm>
          <a:prstGeom prst="rect">
            <a:avLst/>
          </a:prstGeom>
        </p:spPr>
        <p:txBody>
          <a:bodyPr lIns="0" tIns="0" rIns="0" bIns="0" rtlCol="0" anchor="t">
            <a:spAutoFit/>
          </a:bodyPr>
          <a:lstStyle/>
          <a:p>
            <a:pPr algn="l">
              <a:lnSpc>
                <a:spcPts val="4735"/>
              </a:lnSpc>
            </a:pPr>
            <a:r>
              <a:rPr lang="en-US" sz="3382" b="1" spc="125">
                <a:solidFill>
                  <a:srgbClr val="FFFFFF"/>
                </a:solidFill>
                <a:latin typeface="Arimo Bold"/>
                <a:ea typeface="Arimo Bold"/>
                <a:cs typeface="Arimo Bold"/>
                <a:sym typeface="Arimo Bold"/>
              </a:rPr>
              <a:t>Flask : Framework web léger</a:t>
            </a:r>
          </a:p>
          <a:p>
            <a:pPr marL="0" lvl="0" indent="0" algn="l">
              <a:lnSpc>
                <a:spcPts val="4735"/>
              </a:lnSpc>
            </a:pPr>
            <a:endParaRPr lang="en-US" sz="3382" b="1" spc="125">
              <a:solidFill>
                <a:srgbClr val="FFFFFF"/>
              </a:solidFill>
              <a:latin typeface="Arimo Bold"/>
              <a:ea typeface="Arimo Bold"/>
              <a:cs typeface="Arimo Bold"/>
              <a:sym typeface="Arimo Bold"/>
            </a:endParaRPr>
          </a:p>
        </p:txBody>
      </p:sp>
      <p:sp>
        <p:nvSpPr>
          <p:cNvPr id="27" name="TextBox 27"/>
          <p:cNvSpPr txBox="1"/>
          <p:nvPr/>
        </p:nvSpPr>
        <p:spPr>
          <a:xfrm>
            <a:off x="11447478" y="2215108"/>
            <a:ext cx="5529595" cy="1200769"/>
          </a:xfrm>
          <a:prstGeom prst="rect">
            <a:avLst/>
          </a:prstGeom>
        </p:spPr>
        <p:txBody>
          <a:bodyPr lIns="0" tIns="0" rIns="0" bIns="0" rtlCol="0" anchor="t">
            <a:spAutoFit/>
          </a:bodyPr>
          <a:lstStyle/>
          <a:p>
            <a:pPr algn="l">
              <a:lnSpc>
                <a:spcPts val="4735"/>
              </a:lnSpc>
            </a:pPr>
            <a:r>
              <a:rPr lang="en-US" sz="3382" b="1" spc="125">
                <a:solidFill>
                  <a:srgbClr val="FFFFFF"/>
                </a:solidFill>
                <a:latin typeface="Arimo Bold"/>
                <a:ea typeface="Arimo Bold"/>
                <a:cs typeface="Arimo Bold"/>
                <a:sym typeface="Arimo Bold"/>
              </a:rPr>
              <a:t>Python 3.x</a:t>
            </a:r>
          </a:p>
          <a:p>
            <a:pPr marL="0" lvl="0" indent="0" algn="l">
              <a:lnSpc>
                <a:spcPts val="4735"/>
              </a:lnSpc>
            </a:pPr>
            <a:endParaRPr lang="en-US" sz="3382" b="1" spc="125">
              <a:solidFill>
                <a:srgbClr val="FFFFFF"/>
              </a:solidFill>
              <a:latin typeface="Arimo Bold"/>
              <a:ea typeface="Arimo Bold"/>
              <a:cs typeface="Arimo Bold"/>
              <a:sym typeface="Arimo Bold"/>
            </a:endParaRPr>
          </a:p>
        </p:txBody>
      </p:sp>
      <p:sp>
        <p:nvSpPr>
          <p:cNvPr id="28" name="TextBox 28"/>
          <p:cNvSpPr txBox="1"/>
          <p:nvPr/>
        </p:nvSpPr>
        <p:spPr>
          <a:xfrm>
            <a:off x="11447478" y="6956718"/>
            <a:ext cx="5529595" cy="2401736"/>
          </a:xfrm>
          <a:prstGeom prst="rect">
            <a:avLst/>
          </a:prstGeom>
        </p:spPr>
        <p:txBody>
          <a:bodyPr lIns="0" tIns="0" rIns="0" bIns="0" rtlCol="0" anchor="t">
            <a:spAutoFit/>
          </a:bodyPr>
          <a:lstStyle/>
          <a:p>
            <a:pPr algn="l">
              <a:lnSpc>
                <a:spcPts val="4735"/>
              </a:lnSpc>
            </a:pPr>
            <a:r>
              <a:rPr lang="en-US" sz="3382" b="1" spc="125">
                <a:solidFill>
                  <a:srgbClr val="FFFFFF"/>
                </a:solidFill>
                <a:latin typeface="Arimo Bold"/>
                <a:ea typeface="Arimo Bold"/>
                <a:cs typeface="Arimo Bold"/>
                <a:sym typeface="Arimo Bold"/>
              </a:rPr>
              <a:t>SQLAlchemy : ORM pour l'interaction avec la base de données MySQL</a:t>
            </a:r>
          </a:p>
          <a:p>
            <a:pPr marL="0" lvl="0" indent="0" algn="l">
              <a:lnSpc>
                <a:spcPts val="4735"/>
              </a:lnSpc>
            </a:pPr>
            <a:endParaRPr lang="en-US" sz="3382" b="1" spc="125">
              <a:solidFill>
                <a:srgbClr val="FFFFFF"/>
              </a:solidFill>
              <a:latin typeface="Arimo Bold"/>
              <a:ea typeface="Arimo Bold"/>
              <a:cs typeface="Arimo Bold"/>
              <a:sym typeface="Arimo Bold"/>
            </a:endParaRPr>
          </a:p>
        </p:txBody>
      </p:sp>
    </p:spTree>
  </p:cSld>
  <p:clrMapOvr>
    <a:masterClrMapping/>
  </p:clrMapOvr>
  <p:transition>
    <p:cover dir="l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576</Words>
  <Application>Microsoft Office PowerPoint</Application>
  <PresentationFormat>Personnalisé</PresentationFormat>
  <Paragraphs>72</Paragraphs>
  <Slides>15</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15</vt:i4>
      </vt:variant>
    </vt:vector>
  </HeadingPairs>
  <TitlesOfParts>
    <vt:vector size="24" baseType="lpstr">
      <vt:lpstr>Glacial Indifference</vt:lpstr>
      <vt:lpstr>Calibri</vt:lpstr>
      <vt:lpstr>TT Berlinerins</vt:lpstr>
      <vt:lpstr>Open Sans Bold</vt:lpstr>
      <vt:lpstr>Arimo</vt:lpstr>
      <vt:lpstr>Arial</vt:lpstr>
      <vt:lpstr>Arimo Bold</vt:lpstr>
      <vt:lpstr>HK Grotesk</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De Création d’une Plateforme de Vote électronique</dc:title>
  <cp:lastModifiedBy>Khoujj Baby</cp:lastModifiedBy>
  <cp:revision>3</cp:revision>
  <dcterms:created xsi:type="dcterms:W3CDTF">2006-08-16T00:00:00Z</dcterms:created>
  <dcterms:modified xsi:type="dcterms:W3CDTF">2024-10-27T20:52:14Z</dcterms:modified>
  <dc:identifier>DAGSQBw-oUI</dc:identifier>
</cp:coreProperties>
</file>